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3"/>
  </p:notesMasterIdLst>
  <p:sldIdLst>
    <p:sldId id="256" r:id="rId5"/>
    <p:sldId id="257" r:id="rId6"/>
    <p:sldId id="259" r:id="rId7"/>
    <p:sldId id="262" r:id="rId8"/>
    <p:sldId id="264" r:id="rId9"/>
    <p:sldId id="266" r:id="rId10"/>
    <p:sldId id="267" r:id="rId11"/>
    <p:sldId id="269" r:id="rId12"/>
    <p:sldId id="270" r:id="rId13"/>
    <p:sldId id="271" r:id="rId14"/>
    <p:sldId id="272" r:id="rId15"/>
    <p:sldId id="275" r:id="rId16"/>
    <p:sldId id="273" r:id="rId17"/>
    <p:sldId id="274" r:id="rId18"/>
    <p:sldId id="276" r:id="rId19"/>
    <p:sldId id="277" r:id="rId20"/>
    <p:sldId id="278" r:id="rId21"/>
    <p:sldId id="279" r:id="rId22"/>
    <p:sldId id="281" r:id="rId23"/>
    <p:sldId id="280" r:id="rId24"/>
    <p:sldId id="282" r:id="rId25"/>
    <p:sldId id="283" r:id="rId26"/>
    <p:sldId id="284" r:id="rId27"/>
    <p:sldId id="285" r:id="rId28"/>
    <p:sldId id="286" r:id="rId29"/>
    <p:sldId id="287" r:id="rId30"/>
    <p:sldId id="288" r:id="rId31"/>
    <p:sldId id="28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ma sree" initials="ss" lastIdx="2" clrIdx="0">
    <p:extLst>
      <p:ext uri="{19B8F6BF-5375-455C-9EA6-DF929625EA0E}">
        <p15:presenceInfo xmlns:p15="http://schemas.microsoft.com/office/powerpoint/2012/main" userId="bf45d75bf455e03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660"/>
  </p:normalViewPr>
  <p:slideViewPr>
    <p:cSldViewPr snapToGrid="0">
      <p:cViewPr varScale="1">
        <p:scale>
          <a:sx n="80" d="100"/>
          <a:sy n="80" d="100"/>
        </p:scale>
        <p:origin x="53"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ma sree" userId="bf45d75bf455e03e" providerId="LiveId" clId="{8FA9DECB-AA02-415D-9792-1345894E01AD}"/>
    <pc:docChg chg="modSld modShowInfo">
      <pc:chgData name="suma sree" userId="bf45d75bf455e03e" providerId="LiveId" clId="{8FA9DECB-AA02-415D-9792-1345894E01AD}" dt="2023-04-27T06:15:06.181" v="21" actId="20577"/>
      <pc:docMkLst>
        <pc:docMk/>
      </pc:docMkLst>
      <pc:sldChg chg="modSp mod">
        <pc:chgData name="suma sree" userId="bf45d75bf455e03e" providerId="LiveId" clId="{8FA9DECB-AA02-415D-9792-1345894E01AD}" dt="2023-04-27T06:15:06.181" v="21" actId="20577"/>
        <pc:sldMkLst>
          <pc:docMk/>
          <pc:sldMk cId="3105995044" sldId="259"/>
        </pc:sldMkLst>
        <pc:spChg chg="mod">
          <ac:chgData name="suma sree" userId="bf45d75bf455e03e" providerId="LiveId" clId="{8FA9DECB-AA02-415D-9792-1345894E01AD}" dt="2023-04-27T06:15:06.181" v="21" actId="20577"/>
          <ac:spMkLst>
            <pc:docMk/>
            <pc:sldMk cId="3105995044" sldId="259"/>
            <ac:spMk id="3" creationId="{E46ED36F-480C-F9D0-8F02-2F764A308876}"/>
          </ac:spMkLst>
        </pc:spChg>
      </pc:sldChg>
      <pc:sldChg chg="modSp mod">
        <pc:chgData name="suma sree" userId="bf45d75bf455e03e" providerId="LiveId" clId="{8FA9DECB-AA02-415D-9792-1345894E01AD}" dt="2023-04-27T06:08:27.252" v="4" actId="732"/>
        <pc:sldMkLst>
          <pc:docMk/>
          <pc:sldMk cId="2410819234" sldId="276"/>
        </pc:sldMkLst>
        <pc:picChg chg="mod modCrop">
          <ac:chgData name="suma sree" userId="bf45d75bf455e03e" providerId="LiveId" clId="{8FA9DECB-AA02-415D-9792-1345894E01AD}" dt="2023-04-27T06:08:27.252" v="4" actId="732"/>
          <ac:picMkLst>
            <pc:docMk/>
            <pc:sldMk cId="2410819234" sldId="276"/>
            <ac:picMk id="5" creationId="{8AA16734-FBEC-D899-98D6-6E100072C291}"/>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3-04-24T15:07:12.797" idx="1">
    <p:pos x="10" y="10"/>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4-24T15:14:06.105" idx="2">
    <p:pos x="7680" y="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0A0D5-8F98-4CC1-A28E-021F0B6B475C}" type="datetimeFigureOut">
              <a:rPr lang="en-US" smtClean="0"/>
              <a:t>4/27/2023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3C52C-5E29-41AF-BAA3-8217E886DA08}" type="slidenum">
              <a:rPr lang="en-US" smtClean="0"/>
              <a:t>‹#›</a:t>
            </a:fld>
            <a:endParaRPr lang="en-US" dirty="0"/>
          </a:p>
        </p:txBody>
      </p:sp>
    </p:spTree>
    <p:extLst>
      <p:ext uri="{BB962C8B-B14F-4D97-AF65-F5344CB8AC3E}">
        <p14:creationId xmlns:p14="http://schemas.microsoft.com/office/powerpoint/2010/main" val="1961961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3A750590-9F9A-443B-9295-A3931D8194B1}" type="datetime1">
              <a:rPr lang="en-US" smtClean="0"/>
              <a:t>4/27/2023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35805F-452B-497C-9BD6-2CDB6902F369}" type="datetime1">
              <a:rPr lang="en-US" smtClean="0"/>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D3F7C6B-C82D-4D42-9929-D6E7E11D9A64}" type="datetime1">
              <a:rPr lang="en-US" smtClean="0"/>
              <a:t>4/27/2023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0CF4779-62E8-4B21-A5D7-0AFB9DBD4358}" type="datetime1">
              <a:rPr lang="en-US" smtClean="0"/>
              <a:t>4/27/2023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F9D3375-5CD0-4576-BF96-ADFF24726FF8}" type="datetime1">
              <a:rPr lang="en-US" smtClean="0"/>
              <a:t>4/27/2023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ACD1F8-971E-4F8C-8737-750C12E93E08}" type="datetime1">
              <a:rPr lang="en-US" smtClean="0"/>
              <a:t>4/27/2023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C7D1621-FA30-4D98-85E5-1409E6BEECDC}" type="datetime1">
              <a:rPr lang="en-US" smtClean="0"/>
              <a:t>4/27/2023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96F347-1B2F-4097-AEB5-4A26FB45D67A}" type="datetime1">
              <a:rPr lang="en-US" smtClean="0"/>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CC1DEE0-34E5-4E0F-BEC1-4B8835F82CD1}" type="datetime1">
              <a:rPr lang="en-US" smtClean="0"/>
              <a:t>4/27/2023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75B4BE-627A-4EC1-99E1-6F1AA97AB802}" type="datetime1">
              <a:rPr lang="en-US" smtClean="0"/>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8BFACF8-E63D-4673-A128-83547867BB7A}" type="datetime1">
              <a:rPr lang="en-US" smtClean="0"/>
              <a:t>4/27/2023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BED6AC-4FBA-40BD-BE75-20DB64DA4BAD}" type="datetime1">
              <a:rPr lang="en-US" smtClean="0"/>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933C87-D201-458A-93C0-8EDD9AC92D93}" type="datetime1">
              <a:rPr lang="en-US" smtClean="0"/>
              <a:t>4/27/2023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CE6829-5A25-485A-91B1-5D6D58BB9F23}" type="datetime1">
              <a:rPr lang="en-US" smtClean="0"/>
              <a:t>4/27/2023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F5CD-23D0-4DD1-85B1-71F1825FB3EC}" type="datetime1">
              <a:rPr lang="en-US" smtClean="0"/>
              <a:t>4/27/2023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BA5035-C284-496A-B076-BA73A8FA5D8B}" type="datetime1">
              <a:rPr lang="en-US" smtClean="0"/>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0EB420-1875-490A-8C4B-7AAB939FBE08}" type="datetime1">
              <a:rPr lang="en-US" smtClean="0"/>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9359126-4846-4E88-BDD9-5585CC877E47}" type="datetime1">
              <a:rPr lang="en-US" smtClean="0"/>
              <a:t>4/27/2023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kaggle.com/datasets/kumarajarshi/life-expectancy-who" TargetMode="Externa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E5CD8D-E704-46A1-BC3E-9A644A9FFD4E}"/>
              </a:ext>
            </a:extLst>
          </p:cNvPr>
          <p:cNvSpPr>
            <a:spLocks noGrp="1"/>
          </p:cNvSpPr>
          <p:nvPr>
            <p:ph type="ctrTitle"/>
          </p:nvPr>
        </p:nvSpPr>
        <p:spPr>
          <a:xfrm>
            <a:off x="792483" y="821265"/>
            <a:ext cx="6098705" cy="5222117"/>
          </a:xfrm>
        </p:spPr>
        <p:txBody>
          <a:bodyPr anchor="ctr">
            <a:normAutofit/>
          </a:bodyPr>
          <a:lstStyle/>
          <a:p>
            <a:pPr algn="r"/>
            <a:r>
              <a:rPr lang="en-US" sz="4000" b="0" i="0" dirty="0">
                <a:effectLst/>
                <a:latin typeface="Times New Roman" panose="02020603050405020304" pitchFamily="18" charset="0"/>
                <a:cs typeface="Times New Roman" panose="02020603050405020304" pitchFamily="18" charset="0"/>
              </a:rPr>
              <a:t>Statistical Analysis on factors influencing Life Expectancy</a:t>
            </a:r>
            <a:endParaRPr lang="en-US" sz="11500" dirty="0">
              <a:latin typeface="Times New Roman" panose="02020603050405020304" pitchFamily="18" charset="0"/>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AD0EF22F-5D3C-4240-8C32-1B20803E5A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E309A740-48C5-4AE5-879B-F567D3D7ACDC}"/>
              </a:ext>
            </a:extLst>
          </p:cNvPr>
          <p:cNvSpPr>
            <a:spLocks noGrp="1"/>
          </p:cNvSpPr>
          <p:nvPr>
            <p:ph type="subTitle" idx="1"/>
          </p:nvPr>
        </p:nvSpPr>
        <p:spPr>
          <a:xfrm>
            <a:off x="7903028" y="821265"/>
            <a:ext cx="3265713" cy="5222117"/>
          </a:xfrm>
        </p:spPr>
        <p:txBody>
          <a:bodyPr anchor="ctr">
            <a:normAutofit/>
          </a:bodyPr>
          <a:lstStyle/>
          <a:p>
            <a:r>
              <a:rPr lang="en-US" dirty="0">
                <a:latin typeface="Times New Roman" panose="02020603050405020304" pitchFamily="18" charset="0"/>
                <a:cs typeface="Times New Roman" panose="02020603050405020304" pitchFamily="18" charset="0"/>
              </a:rPr>
              <a:t>STAT-632</a:t>
            </a:r>
          </a:p>
          <a:p>
            <a:r>
              <a:rPr lang="en-US" dirty="0">
                <a:latin typeface="Times New Roman" panose="02020603050405020304" pitchFamily="18" charset="0"/>
                <a:cs typeface="Times New Roman" panose="02020603050405020304" pitchFamily="18" charset="0"/>
              </a:rPr>
              <a:t>Linear and Logistic Regression</a:t>
            </a:r>
          </a:p>
        </p:txBody>
      </p:sp>
      <p:pic>
        <p:nvPicPr>
          <p:cNvPr id="21" name="Picture 20">
            <a:extLst>
              <a:ext uri="{FF2B5EF4-FFF2-40B4-BE49-F238E27FC236}">
                <a16:creationId xmlns:a16="http://schemas.microsoft.com/office/drawing/2014/main" id="{D912EF34-0253-41FD-9940-D8FBB7DE74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spTree>
    <p:extLst>
      <p:ext uri="{BB962C8B-B14F-4D97-AF65-F5344CB8AC3E}">
        <p14:creationId xmlns:p14="http://schemas.microsoft.com/office/powerpoint/2010/main" val="375466494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9CFB1-4A36-4A05-8D7A-948E22773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83419-8188-4C50-BD8F-237B464B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788" y="1"/>
            <a:ext cx="4651212" cy="6858000"/>
          </a:xfrm>
          <a:prstGeom prst="rect">
            <a:avLst/>
          </a:prstGeom>
          <a:solidFill>
            <a:schemeClr val="accent1"/>
          </a:solidFill>
          <a:ln>
            <a:noFill/>
          </a:ln>
          <a:effectLst>
            <a:outerShdw blurRad="63500" dist="38100" dir="10800000" algn="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570D84C5-A105-4AB9-8C54-A26D13722D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7521575" y="2187579"/>
            <a:ext cx="6857999" cy="2482850"/>
          </a:xfrm>
          <a:prstGeom prst="rect">
            <a:avLst/>
          </a:prstGeom>
        </p:spPr>
      </p:pic>
      <p:sp>
        <p:nvSpPr>
          <p:cNvPr id="2" name="Title 1">
            <a:extLst>
              <a:ext uri="{FF2B5EF4-FFF2-40B4-BE49-F238E27FC236}">
                <a16:creationId xmlns:a16="http://schemas.microsoft.com/office/drawing/2014/main" id="{584824ED-6D17-0C43-EA85-603E7CD4E034}"/>
              </a:ext>
            </a:extLst>
          </p:cNvPr>
          <p:cNvSpPr>
            <a:spLocks noGrp="1"/>
          </p:cNvSpPr>
          <p:nvPr>
            <p:ph type="title"/>
          </p:nvPr>
        </p:nvSpPr>
        <p:spPr>
          <a:xfrm>
            <a:off x="7885810" y="1329243"/>
            <a:ext cx="3646678" cy="4199513"/>
          </a:xfrm>
        </p:spPr>
        <p:txBody>
          <a:bodyPr>
            <a:normAutofit/>
          </a:bodyPr>
          <a:lstStyle/>
          <a:p>
            <a:pPr algn="l"/>
            <a:br>
              <a:rPr lang="en-US" dirty="0">
                <a:solidFill>
                  <a:srgbClr val="FFFFFF"/>
                </a:solidFill>
              </a:rPr>
            </a:br>
            <a:endParaRPr lang="en-IN" dirty="0">
              <a:solidFill>
                <a:srgbClr val="FFFFFF"/>
              </a:solidFill>
            </a:endParaRPr>
          </a:p>
        </p:txBody>
      </p:sp>
      <p:sp>
        <p:nvSpPr>
          <p:cNvPr id="4" name="TextBox 3">
            <a:extLst>
              <a:ext uri="{FF2B5EF4-FFF2-40B4-BE49-F238E27FC236}">
                <a16:creationId xmlns:a16="http://schemas.microsoft.com/office/drawing/2014/main" id="{AAF7131B-93BF-B6E7-5C7B-8F59EA742212}"/>
              </a:ext>
            </a:extLst>
          </p:cNvPr>
          <p:cNvSpPr txBox="1"/>
          <p:nvPr/>
        </p:nvSpPr>
        <p:spPr>
          <a:xfrm>
            <a:off x="7478644" y="2363995"/>
            <a:ext cx="4651212"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p-value of  the f-test  is &gt;0.05,we fail to reject the null hypothesis.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GDP ,Population ,Measles are insignificant</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0D52381-3B93-BF5B-27A3-48E66386593A}"/>
              </a:ext>
            </a:extLst>
          </p:cNvPr>
          <p:cNvPicPr>
            <a:picLocks noChangeAspect="1"/>
          </p:cNvPicPr>
          <p:nvPr/>
        </p:nvPicPr>
        <p:blipFill rotWithShape="1">
          <a:blip r:embed="rId3"/>
          <a:srcRect l="32695" t="21877" r="8470" b="48349"/>
          <a:stretch/>
        </p:blipFill>
        <p:spPr>
          <a:xfrm>
            <a:off x="183816" y="1320922"/>
            <a:ext cx="7173157" cy="3932806"/>
          </a:xfrm>
          <a:prstGeom prst="rect">
            <a:avLst/>
          </a:prstGeom>
        </p:spPr>
      </p:pic>
    </p:spTree>
    <p:extLst>
      <p:ext uri="{BB962C8B-B14F-4D97-AF65-F5344CB8AC3E}">
        <p14:creationId xmlns:p14="http://schemas.microsoft.com/office/powerpoint/2010/main" val="3526704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9CFB1-4A36-4A05-8D7A-948E22773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83419-8188-4C50-BD8F-237B464B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788" y="1"/>
            <a:ext cx="4651212" cy="6858000"/>
          </a:xfrm>
          <a:prstGeom prst="rect">
            <a:avLst/>
          </a:prstGeom>
          <a:solidFill>
            <a:schemeClr val="accent1"/>
          </a:solidFill>
          <a:ln>
            <a:noFill/>
          </a:ln>
          <a:effectLst>
            <a:outerShdw blurRad="63500" dist="38100" dir="10800000" algn="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570D84C5-A105-4AB9-8C54-A26D13722D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7521575" y="2187579"/>
            <a:ext cx="6857999" cy="2482850"/>
          </a:xfrm>
          <a:prstGeom prst="rect">
            <a:avLst/>
          </a:prstGeom>
        </p:spPr>
      </p:pic>
      <p:sp>
        <p:nvSpPr>
          <p:cNvPr id="2" name="Title 1">
            <a:extLst>
              <a:ext uri="{FF2B5EF4-FFF2-40B4-BE49-F238E27FC236}">
                <a16:creationId xmlns:a16="http://schemas.microsoft.com/office/drawing/2014/main" id="{584824ED-6D17-0C43-EA85-603E7CD4E034}"/>
              </a:ext>
            </a:extLst>
          </p:cNvPr>
          <p:cNvSpPr>
            <a:spLocks noGrp="1"/>
          </p:cNvSpPr>
          <p:nvPr>
            <p:ph type="title"/>
          </p:nvPr>
        </p:nvSpPr>
        <p:spPr>
          <a:xfrm>
            <a:off x="7877898" y="1327169"/>
            <a:ext cx="3646678" cy="4199513"/>
          </a:xfrm>
        </p:spPr>
        <p:txBody>
          <a:bodyPr>
            <a:normAutofit/>
          </a:bodyPr>
          <a:lstStyle/>
          <a:p>
            <a:pPr algn="l"/>
            <a:br>
              <a:rPr lang="en-US" dirty="0">
                <a:solidFill>
                  <a:srgbClr val="FFFFFF"/>
                </a:solidFill>
              </a:rPr>
            </a:br>
            <a:endParaRPr lang="en-IN" dirty="0">
              <a:solidFill>
                <a:srgbClr val="FFFFFF"/>
              </a:solidFill>
            </a:endParaRPr>
          </a:p>
        </p:txBody>
      </p:sp>
      <p:sp>
        <p:nvSpPr>
          <p:cNvPr id="7" name="TextBox 6">
            <a:extLst>
              <a:ext uri="{FF2B5EF4-FFF2-40B4-BE49-F238E27FC236}">
                <a16:creationId xmlns:a16="http://schemas.microsoft.com/office/drawing/2014/main" id="{C90F04A9-B44F-170F-1C1B-CEDE251C5A4A}"/>
              </a:ext>
            </a:extLst>
          </p:cNvPr>
          <p:cNvSpPr txBox="1"/>
          <p:nvPr/>
        </p:nvSpPr>
        <p:spPr>
          <a:xfrm>
            <a:off x="7722437" y="1803905"/>
            <a:ext cx="4287914" cy="1323439"/>
          </a:xfrm>
          <a:prstGeom prst="rect">
            <a:avLst/>
          </a:prstGeom>
          <a:noFill/>
        </p:spPr>
        <p:txBody>
          <a:bodyPr wrap="square">
            <a:spAutoFit/>
          </a:bodyPr>
          <a:lstStyle/>
          <a:p>
            <a:r>
              <a:rPr lang="en-US" sz="4000" dirty="0">
                <a:latin typeface="Times New Roman" panose="02020603050405020304" pitchFamily="18" charset="0"/>
                <a:cs typeface="Times New Roman" panose="02020603050405020304" pitchFamily="18" charset="0"/>
              </a:rPr>
              <a:t>CHECKING</a:t>
            </a:r>
          </a:p>
          <a:p>
            <a:r>
              <a:rPr lang="en-US" sz="4000" dirty="0">
                <a:latin typeface="Times New Roman" panose="02020603050405020304" pitchFamily="18" charset="0"/>
                <a:cs typeface="Times New Roman" panose="02020603050405020304" pitchFamily="18" charset="0"/>
              </a:rPr>
              <a:t>ASSUMPTIONS-</a:t>
            </a:r>
            <a:endParaRPr lang="en-IN" sz="40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664B451-58BC-1C25-277B-88631814970E}"/>
              </a:ext>
            </a:extLst>
          </p:cNvPr>
          <p:cNvSpPr>
            <a:spLocks noGrp="1"/>
          </p:cNvSpPr>
          <p:nvPr>
            <p:ph idx="1"/>
          </p:nvPr>
        </p:nvSpPr>
        <p:spPr>
          <a:xfrm>
            <a:off x="692631" y="821813"/>
            <a:ext cx="6036643" cy="6036187"/>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LINEARITY-</a:t>
            </a: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The percentage expenditure variable does not have a linear relationship with the response variable . So transformation is required</a:t>
            </a:r>
            <a:r>
              <a:rPr lang="en-IN" sz="2000" dirty="0">
                <a:latin typeface="Times New Roman" panose="02020603050405020304" pitchFamily="18" charset="0"/>
                <a:cs typeface="Times New Roman" panose="02020603050405020304" pitchFamily="18" charset="0"/>
              </a:rPr>
              <a:t>.</a:t>
            </a:r>
          </a:p>
        </p:txBody>
      </p:sp>
      <p:pic>
        <p:nvPicPr>
          <p:cNvPr id="6" name="Content Placeholder 10">
            <a:extLst>
              <a:ext uri="{FF2B5EF4-FFF2-40B4-BE49-F238E27FC236}">
                <a16:creationId xmlns:a16="http://schemas.microsoft.com/office/drawing/2014/main" id="{D94ABC51-F2BD-FD6E-DCEB-153AB41870AA}"/>
              </a:ext>
            </a:extLst>
          </p:cNvPr>
          <p:cNvPicPr>
            <a:picLocks noChangeAspect="1"/>
          </p:cNvPicPr>
          <p:nvPr/>
        </p:nvPicPr>
        <p:blipFill rotWithShape="1">
          <a:blip r:embed="rId3"/>
          <a:srcRect l="2679" t="23656" r="51072" b="27029"/>
          <a:stretch/>
        </p:blipFill>
        <p:spPr>
          <a:xfrm>
            <a:off x="703775" y="1343936"/>
            <a:ext cx="4622828" cy="3566816"/>
          </a:xfrm>
          <a:prstGeom prst="rect">
            <a:avLst/>
          </a:prstGeom>
        </p:spPr>
      </p:pic>
    </p:spTree>
    <p:extLst>
      <p:ext uri="{BB962C8B-B14F-4D97-AF65-F5344CB8AC3E}">
        <p14:creationId xmlns:p14="http://schemas.microsoft.com/office/powerpoint/2010/main" val="2973309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82161" y="207532"/>
            <a:ext cx="7434070" cy="1493635"/>
          </a:xfrm>
        </p:spPr>
        <p:txBody>
          <a:bodyPr>
            <a:normAutofit fontScale="90000"/>
          </a:bodyPr>
          <a:lstStyle/>
          <a:p>
            <a:pPr algn="l"/>
            <a:r>
              <a:rPr lang="en-US" dirty="0">
                <a:latin typeface="Times New Roman" panose="02020603050405020304" pitchFamily="18" charset="0"/>
                <a:cs typeface="Times New Roman" panose="02020603050405020304" pitchFamily="18" charset="0"/>
              </a:rPr>
              <a:t>BUILDING THE MODEL(AFTER TRANSFORMATION)</a:t>
            </a:r>
          </a:p>
        </p:txBody>
      </p:sp>
      <p:pic>
        <p:nvPicPr>
          <p:cNvPr id="9" name="Content Placeholder 8">
            <a:extLst>
              <a:ext uri="{FF2B5EF4-FFF2-40B4-BE49-F238E27FC236}">
                <a16:creationId xmlns:a16="http://schemas.microsoft.com/office/drawing/2014/main" id="{CE623FE5-1FB1-68AC-EE2F-DB5E390BF060}"/>
              </a:ext>
            </a:extLst>
          </p:cNvPr>
          <p:cNvPicPr>
            <a:picLocks noGrp="1" noChangeAspect="1"/>
          </p:cNvPicPr>
          <p:nvPr>
            <p:ph idx="1"/>
          </p:nvPr>
        </p:nvPicPr>
        <p:blipFill rotWithShape="1">
          <a:blip r:embed="rId3"/>
          <a:srcRect l="30312" t="15194" r="14966" b="11346"/>
          <a:stretch/>
        </p:blipFill>
        <p:spPr>
          <a:xfrm>
            <a:off x="4080474" y="1555063"/>
            <a:ext cx="7124273" cy="4600852"/>
          </a:xfrm>
        </p:spPr>
      </p:pic>
    </p:spTree>
    <p:extLst>
      <p:ext uri="{BB962C8B-B14F-4D97-AF65-F5344CB8AC3E}">
        <p14:creationId xmlns:p14="http://schemas.microsoft.com/office/powerpoint/2010/main" val="195332947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9CFB1-4A36-4A05-8D7A-948E22773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83419-8188-4C50-BD8F-237B464B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788" y="1"/>
            <a:ext cx="4651212" cy="6858000"/>
          </a:xfrm>
          <a:prstGeom prst="rect">
            <a:avLst/>
          </a:prstGeom>
          <a:solidFill>
            <a:schemeClr val="accent1"/>
          </a:solidFill>
          <a:ln>
            <a:noFill/>
          </a:ln>
          <a:effectLst>
            <a:outerShdw blurRad="63500" dist="38100" dir="10800000" algn="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570D84C5-A105-4AB9-8C54-A26D13722D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7521575" y="2187579"/>
            <a:ext cx="6857999" cy="2482850"/>
          </a:xfrm>
          <a:prstGeom prst="rect">
            <a:avLst/>
          </a:prstGeom>
        </p:spPr>
      </p:pic>
      <p:sp>
        <p:nvSpPr>
          <p:cNvPr id="2" name="Title 1">
            <a:extLst>
              <a:ext uri="{FF2B5EF4-FFF2-40B4-BE49-F238E27FC236}">
                <a16:creationId xmlns:a16="http://schemas.microsoft.com/office/drawing/2014/main" id="{584824ED-6D17-0C43-EA85-603E7CD4E034}"/>
              </a:ext>
            </a:extLst>
          </p:cNvPr>
          <p:cNvSpPr>
            <a:spLocks noGrp="1"/>
          </p:cNvSpPr>
          <p:nvPr>
            <p:ph type="title"/>
          </p:nvPr>
        </p:nvSpPr>
        <p:spPr>
          <a:xfrm>
            <a:off x="7877898" y="1327169"/>
            <a:ext cx="3646678" cy="4199513"/>
          </a:xfrm>
        </p:spPr>
        <p:txBody>
          <a:bodyPr>
            <a:normAutofit/>
          </a:bodyPr>
          <a:lstStyle/>
          <a:p>
            <a:pPr algn="l"/>
            <a:br>
              <a:rPr lang="en-US" dirty="0">
                <a:solidFill>
                  <a:srgbClr val="FFFFFF"/>
                </a:solidFill>
              </a:rPr>
            </a:br>
            <a:endParaRPr lang="en-IN" dirty="0">
              <a:solidFill>
                <a:srgbClr val="FFFFFF"/>
              </a:solidFill>
            </a:endParaRPr>
          </a:p>
        </p:txBody>
      </p:sp>
      <p:sp>
        <p:nvSpPr>
          <p:cNvPr id="7" name="TextBox 6">
            <a:extLst>
              <a:ext uri="{FF2B5EF4-FFF2-40B4-BE49-F238E27FC236}">
                <a16:creationId xmlns:a16="http://schemas.microsoft.com/office/drawing/2014/main" id="{C90F04A9-B44F-170F-1C1B-CEDE251C5A4A}"/>
              </a:ext>
            </a:extLst>
          </p:cNvPr>
          <p:cNvSpPr txBox="1"/>
          <p:nvPr/>
        </p:nvSpPr>
        <p:spPr>
          <a:xfrm>
            <a:off x="7722437" y="1803905"/>
            <a:ext cx="4287914" cy="2062103"/>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CHECKING</a:t>
            </a:r>
          </a:p>
          <a:p>
            <a:r>
              <a:rPr lang="en-US" sz="3200" dirty="0">
                <a:latin typeface="Times New Roman" panose="02020603050405020304" pitchFamily="18" charset="0"/>
                <a:cs typeface="Times New Roman" panose="02020603050405020304" pitchFamily="18" charset="0"/>
              </a:rPr>
              <a:t>ASSUMPTIONS</a:t>
            </a:r>
          </a:p>
          <a:p>
            <a:r>
              <a:rPr lang="en-US" sz="3200" dirty="0">
                <a:latin typeface="Times New Roman" panose="02020603050405020304" pitchFamily="18" charset="0"/>
                <a:cs typeface="Times New Roman" panose="02020603050405020304" pitchFamily="18" charset="0"/>
              </a:rPr>
              <a:t>(AFTER TRANSFORMATION)-</a:t>
            </a:r>
            <a:endParaRPr lang="en-IN" sz="32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664B451-58BC-1C25-277B-88631814970E}"/>
              </a:ext>
            </a:extLst>
          </p:cNvPr>
          <p:cNvSpPr>
            <a:spLocks noGrp="1"/>
          </p:cNvSpPr>
          <p:nvPr>
            <p:ph idx="1"/>
          </p:nvPr>
        </p:nvSpPr>
        <p:spPr>
          <a:xfrm>
            <a:off x="692631" y="821813"/>
            <a:ext cx="6180734" cy="6036187"/>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LINEARITY-</a:t>
            </a: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9AF37EE-8051-E00B-AFF0-F736E36370A4}"/>
              </a:ext>
            </a:extLst>
          </p:cNvPr>
          <p:cNvPicPr>
            <a:picLocks noChangeAspect="1"/>
          </p:cNvPicPr>
          <p:nvPr/>
        </p:nvPicPr>
        <p:blipFill rotWithShape="1">
          <a:blip r:embed="rId3"/>
          <a:srcRect l="13180" t="27919" r="39369" b="27299"/>
          <a:stretch/>
        </p:blipFill>
        <p:spPr>
          <a:xfrm>
            <a:off x="693742" y="1455938"/>
            <a:ext cx="5785265" cy="3338006"/>
          </a:xfrm>
          <a:prstGeom prst="rect">
            <a:avLst/>
          </a:prstGeom>
        </p:spPr>
      </p:pic>
    </p:spTree>
    <p:extLst>
      <p:ext uri="{BB962C8B-B14F-4D97-AF65-F5344CB8AC3E}">
        <p14:creationId xmlns:p14="http://schemas.microsoft.com/office/powerpoint/2010/main" val="437843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9CFB1-4A36-4A05-8D7A-948E22773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83419-8188-4C50-BD8F-237B464B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788" y="1"/>
            <a:ext cx="4651212" cy="6858000"/>
          </a:xfrm>
          <a:prstGeom prst="rect">
            <a:avLst/>
          </a:prstGeom>
          <a:solidFill>
            <a:schemeClr val="accent1"/>
          </a:solidFill>
          <a:ln>
            <a:noFill/>
          </a:ln>
          <a:effectLst>
            <a:outerShdw blurRad="63500" dist="38100" dir="10800000" algn="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570D84C5-A105-4AB9-8C54-A26D13722D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7521575" y="2187579"/>
            <a:ext cx="6857999" cy="2482850"/>
          </a:xfrm>
          <a:prstGeom prst="rect">
            <a:avLst/>
          </a:prstGeom>
        </p:spPr>
      </p:pic>
      <p:sp>
        <p:nvSpPr>
          <p:cNvPr id="2" name="Title 1">
            <a:extLst>
              <a:ext uri="{FF2B5EF4-FFF2-40B4-BE49-F238E27FC236}">
                <a16:creationId xmlns:a16="http://schemas.microsoft.com/office/drawing/2014/main" id="{584824ED-6D17-0C43-EA85-603E7CD4E034}"/>
              </a:ext>
            </a:extLst>
          </p:cNvPr>
          <p:cNvSpPr>
            <a:spLocks noGrp="1"/>
          </p:cNvSpPr>
          <p:nvPr>
            <p:ph type="title"/>
          </p:nvPr>
        </p:nvSpPr>
        <p:spPr>
          <a:xfrm>
            <a:off x="7877898" y="1327169"/>
            <a:ext cx="3646678" cy="4199513"/>
          </a:xfrm>
        </p:spPr>
        <p:txBody>
          <a:bodyPr>
            <a:normAutofit/>
          </a:bodyPr>
          <a:lstStyle/>
          <a:p>
            <a:pPr algn="l"/>
            <a:br>
              <a:rPr lang="en-US" dirty="0">
                <a:solidFill>
                  <a:srgbClr val="FFFFFF"/>
                </a:solidFill>
              </a:rPr>
            </a:br>
            <a:endParaRPr lang="en-IN" dirty="0">
              <a:solidFill>
                <a:srgbClr val="FFFFFF"/>
              </a:solidFill>
            </a:endParaRPr>
          </a:p>
        </p:txBody>
      </p:sp>
      <p:sp>
        <p:nvSpPr>
          <p:cNvPr id="4" name="Content Placeholder 3">
            <a:extLst>
              <a:ext uri="{FF2B5EF4-FFF2-40B4-BE49-F238E27FC236}">
                <a16:creationId xmlns:a16="http://schemas.microsoft.com/office/drawing/2014/main" id="{1664B451-58BC-1C25-277B-88631814970E}"/>
              </a:ext>
            </a:extLst>
          </p:cNvPr>
          <p:cNvSpPr>
            <a:spLocks noGrp="1"/>
          </p:cNvSpPr>
          <p:nvPr>
            <p:ph idx="1"/>
          </p:nvPr>
        </p:nvSpPr>
        <p:spPr>
          <a:xfrm>
            <a:off x="100584" y="821813"/>
            <a:ext cx="12006071" cy="6036187"/>
          </a:xfrm>
        </p:spPr>
        <p:txBody>
          <a:bodyPr>
            <a:normAutofit/>
          </a:bodyPr>
          <a:lstStyle/>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NORMALITY -                                                                   </a:t>
            </a:r>
            <a:r>
              <a:rPr lang="en-US" sz="3200" dirty="0">
                <a:latin typeface="Times New Roman" panose="02020603050405020304" pitchFamily="18" charset="0"/>
                <a:cs typeface="Times New Roman" panose="02020603050405020304" pitchFamily="18" charset="0"/>
              </a:rPr>
              <a:t>CHECKING</a:t>
            </a:r>
          </a:p>
          <a:p>
            <a:pPr marL="0" indent="0">
              <a:buNone/>
            </a:pPr>
            <a:r>
              <a:rPr lang="en-US" sz="3200" dirty="0">
                <a:latin typeface="Times New Roman" panose="02020603050405020304" pitchFamily="18" charset="0"/>
                <a:cs typeface="Times New Roman" panose="02020603050405020304" pitchFamily="18" charset="0"/>
              </a:rPr>
              <a:t>                                                                           ASSUMPTIONS</a:t>
            </a:r>
          </a:p>
          <a:p>
            <a:pPr marL="0" indent="0">
              <a:buNone/>
            </a:pPr>
            <a:r>
              <a:rPr lang="en-US" sz="24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AFTER </a:t>
            </a:r>
          </a:p>
          <a:p>
            <a:pPr marL="0" indent="0">
              <a:buNone/>
            </a:pPr>
            <a:r>
              <a:rPr lang="en-US" sz="3200" dirty="0">
                <a:latin typeface="Times New Roman" panose="02020603050405020304" pitchFamily="18" charset="0"/>
                <a:cs typeface="Times New Roman" panose="02020603050405020304" pitchFamily="18" charset="0"/>
              </a:rPr>
              <a:t>                                                                            TRANSFORMATION) -                              </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EQUAL VARIANCE-</a:t>
            </a:r>
          </a:p>
        </p:txBody>
      </p:sp>
      <p:pic>
        <p:nvPicPr>
          <p:cNvPr id="6" name="Picture 5">
            <a:extLst>
              <a:ext uri="{FF2B5EF4-FFF2-40B4-BE49-F238E27FC236}">
                <a16:creationId xmlns:a16="http://schemas.microsoft.com/office/drawing/2014/main" id="{AADE0C7C-8BEC-F3D6-2873-560B280D16FE}"/>
              </a:ext>
            </a:extLst>
          </p:cNvPr>
          <p:cNvPicPr>
            <a:picLocks noChangeAspect="1"/>
          </p:cNvPicPr>
          <p:nvPr/>
        </p:nvPicPr>
        <p:blipFill rotWithShape="1">
          <a:blip r:embed="rId3"/>
          <a:srcRect l="32223" t="27735" r="13526" b="9841"/>
          <a:stretch/>
        </p:blipFill>
        <p:spPr>
          <a:xfrm>
            <a:off x="3198506" y="364974"/>
            <a:ext cx="3967378" cy="3125959"/>
          </a:xfrm>
          <a:prstGeom prst="rect">
            <a:avLst/>
          </a:prstGeom>
        </p:spPr>
      </p:pic>
      <p:pic>
        <p:nvPicPr>
          <p:cNvPr id="11" name="Picture 10">
            <a:extLst>
              <a:ext uri="{FF2B5EF4-FFF2-40B4-BE49-F238E27FC236}">
                <a16:creationId xmlns:a16="http://schemas.microsoft.com/office/drawing/2014/main" id="{3EE341D2-A27F-470D-9719-B53D41286358}"/>
              </a:ext>
            </a:extLst>
          </p:cNvPr>
          <p:cNvPicPr>
            <a:picLocks noChangeAspect="1"/>
          </p:cNvPicPr>
          <p:nvPr/>
        </p:nvPicPr>
        <p:blipFill rotWithShape="1">
          <a:blip r:embed="rId4"/>
          <a:srcRect l="30824" t="30800" r="14051" b="14533"/>
          <a:stretch/>
        </p:blipFill>
        <p:spPr>
          <a:xfrm>
            <a:off x="3198506" y="3611487"/>
            <a:ext cx="4021582" cy="3125959"/>
          </a:xfrm>
          <a:prstGeom prst="rect">
            <a:avLst/>
          </a:prstGeom>
        </p:spPr>
      </p:pic>
    </p:spTree>
    <p:extLst>
      <p:ext uri="{BB962C8B-B14F-4D97-AF65-F5344CB8AC3E}">
        <p14:creationId xmlns:p14="http://schemas.microsoft.com/office/powerpoint/2010/main" val="3532536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9CFB1-4A36-4A05-8D7A-948E22773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83419-8188-4C50-BD8F-237B464B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788" y="1"/>
            <a:ext cx="4651212" cy="6858000"/>
          </a:xfrm>
          <a:prstGeom prst="rect">
            <a:avLst/>
          </a:prstGeom>
          <a:solidFill>
            <a:schemeClr val="accent1"/>
          </a:solidFill>
          <a:ln>
            <a:noFill/>
          </a:ln>
          <a:effectLst>
            <a:outerShdw blurRad="63500" dist="38100" dir="10800000" algn="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570D84C5-A105-4AB9-8C54-A26D13722D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7521575" y="2187579"/>
            <a:ext cx="6857999" cy="2482850"/>
          </a:xfrm>
          <a:prstGeom prst="rect">
            <a:avLst/>
          </a:prstGeom>
        </p:spPr>
      </p:pic>
      <p:sp>
        <p:nvSpPr>
          <p:cNvPr id="2" name="Title 1">
            <a:extLst>
              <a:ext uri="{FF2B5EF4-FFF2-40B4-BE49-F238E27FC236}">
                <a16:creationId xmlns:a16="http://schemas.microsoft.com/office/drawing/2014/main" id="{584824ED-6D17-0C43-EA85-603E7CD4E034}"/>
              </a:ext>
            </a:extLst>
          </p:cNvPr>
          <p:cNvSpPr>
            <a:spLocks noGrp="1"/>
          </p:cNvSpPr>
          <p:nvPr>
            <p:ph type="title"/>
          </p:nvPr>
        </p:nvSpPr>
        <p:spPr>
          <a:xfrm>
            <a:off x="7877898" y="1327169"/>
            <a:ext cx="3646678" cy="4199513"/>
          </a:xfrm>
        </p:spPr>
        <p:txBody>
          <a:bodyPr>
            <a:normAutofit/>
          </a:bodyPr>
          <a:lstStyle/>
          <a:p>
            <a:pPr algn="l"/>
            <a:br>
              <a:rPr lang="en-US" dirty="0">
                <a:solidFill>
                  <a:srgbClr val="FFFFFF"/>
                </a:solidFill>
              </a:rPr>
            </a:br>
            <a:endParaRPr lang="en-IN" dirty="0">
              <a:solidFill>
                <a:srgbClr val="FFFFFF"/>
              </a:solidFill>
            </a:endParaRPr>
          </a:p>
        </p:txBody>
      </p:sp>
      <p:sp>
        <p:nvSpPr>
          <p:cNvPr id="4" name="Content Placeholder 3">
            <a:extLst>
              <a:ext uri="{FF2B5EF4-FFF2-40B4-BE49-F238E27FC236}">
                <a16:creationId xmlns:a16="http://schemas.microsoft.com/office/drawing/2014/main" id="{1664B451-58BC-1C25-277B-88631814970E}"/>
              </a:ext>
            </a:extLst>
          </p:cNvPr>
          <p:cNvSpPr>
            <a:spLocks noGrp="1"/>
          </p:cNvSpPr>
          <p:nvPr>
            <p:ph idx="1"/>
          </p:nvPr>
        </p:nvSpPr>
        <p:spPr>
          <a:xfrm>
            <a:off x="7604249" y="648077"/>
            <a:ext cx="3770523" cy="6036187"/>
          </a:xfrm>
        </p:spPr>
        <p:txBody>
          <a:bodyPr>
            <a:normAutofit/>
          </a:bodyPr>
          <a:lstStyle/>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4000" dirty="0">
                <a:latin typeface="Times New Roman" panose="02020603050405020304" pitchFamily="18" charset="0"/>
                <a:cs typeface="Times New Roman" panose="02020603050405020304" pitchFamily="18" charset="0"/>
              </a:rPr>
              <a:t>OUTLIERS &amp; LEVERAGE POINTS  </a:t>
            </a:r>
            <a:r>
              <a:rPr lang="en-US" sz="2400"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8AA16734-FBEC-D899-98D6-6E100072C291}"/>
              </a:ext>
            </a:extLst>
          </p:cNvPr>
          <p:cNvPicPr>
            <a:picLocks noChangeAspect="1"/>
          </p:cNvPicPr>
          <p:nvPr/>
        </p:nvPicPr>
        <p:blipFill rotWithShape="1">
          <a:blip r:embed="rId3"/>
          <a:srcRect l="36225" t="18000" r="18025" b="30817"/>
          <a:stretch/>
        </p:blipFill>
        <p:spPr>
          <a:xfrm>
            <a:off x="1078992" y="1709928"/>
            <a:ext cx="5577840" cy="3510142"/>
          </a:xfrm>
          <a:prstGeom prst="rect">
            <a:avLst/>
          </a:prstGeom>
        </p:spPr>
      </p:pic>
    </p:spTree>
    <p:extLst>
      <p:ext uri="{BB962C8B-B14F-4D97-AF65-F5344CB8AC3E}">
        <p14:creationId xmlns:p14="http://schemas.microsoft.com/office/powerpoint/2010/main" val="2410819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3835153" y="702085"/>
            <a:ext cx="7803472" cy="835972"/>
          </a:xfrm>
        </p:spPr>
        <p:txBody>
          <a:bodyPr>
            <a:normAutofit/>
          </a:bodyPr>
          <a:lstStyle/>
          <a:p>
            <a:pPr algn="l"/>
            <a:r>
              <a:rPr lang="en-US" dirty="0">
                <a:latin typeface="Times New Roman" panose="02020603050405020304" pitchFamily="18" charset="0"/>
                <a:cs typeface="Times New Roman" panose="02020603050405020304" pitchFamily="18" charset="0"/>
              </a:rPr>
              <a:t>CHECKING FOR COLINEARLITY</a:t>
            </a:r>
          </a:p>
        </p:txBody>
      </p:sp>
      <p:sp>
        <p:nvSpPr>
          <p:cNvPr id="4" name="Content Placeholder 3">
            <a:extLst>
              <a:ext uri="{FF2B5EF4-FFF2-40B4-BE49-F238E27FC236}">
                <a16:creationId xmlns:a16="http://schemas.microsoft.com/office/drawing/2014/main" id="{6F95FACA-4CC5-410C-9306-AE29DD19B1CA}"/>
              </a:ext>
            </a:extLst>
          </p:cNvPr>
          <p:cNvSpPr>
            <a:spLocks noGrp="1"/>
          </p:cNvSpPr>
          <p:nvPr>
            <p:ph idx="1"/>
          </p:nvPr>
        </p:nvSpPr>
        <p:spPr>
          <a:xfrm>
            <a:off x="4012706" y="5308847"/>
            <a:ext cx="7493493" cy="909838"/>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The </a:t>
            </a:r>
            <a:r>
              <a:rPr lang="en-US" sz="1800" dirty="0" err="1">
                <a:latin typeface="Times New Roman" panose="02020603050405020304" pitchFamily="18" charset="0"/>
                <a:cs typeface="Times New Roman" panose="02020603050405020304" pitchFamily="18" charset="0"/>
              </a:rPr>
              <a:t>vif</a:t>
            </a:r>
            <a:r>
              <a:rPr lang="en-US" sz="1800" dirty="0">
                <a:latin typeface="Times New Roman" panose="02020603050405020304" pitchFamily="18" charset="0"/>
                <a:cs typeface="Times New Roman" panose="02020603050405020304" pitchFamily="18" charset="0"/>
              </a:rPr>
              <a:t> values of all the predictor variables is  &lt;5</a:t>
            </a:r>
            <a:endParaRPr lang="en-IN"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67AE80B-B2F5-50CE-DB00-4E0E5B4AD480}"/>
              </a:ext>
            </a:extLst>
          </p:cNvPr>
          <p:cNvPicPr>
            <a:picLocks noChangeAspect="1"/>
          </p:cNvPicPr>
          <p:nvPr/>
        </p:nvPicPr>
        <p:blipFill rotWithShape="1">
          <a:blip r:embed="rId3"/>
          <a:srcRect l="33551" t="44531" r="19712" b="29838"/>
          <a:stretch/>
        </p:blipFill>
        <p:spPr>
          <a:xfrm>
            <a:off x="3471168" y="1438182"/>
            <a:ext cx="7671045" cy="3311371"/>
          </a:xfrm>
          <a:prstGeom prst="rect">
            <a:avLst/>
          </a:prstGeom>
        </p:spPr>
      </p:pic>
    </p:spTree>
    <p:extLst>
      <p:ext uri="{BB962C8B-B14F-4D97-AF65-F5344CB8AC3E}">
        <p14:creationId xmlns:p14="http://schemas.microsoft.com/office/powerpoint/2010/main" val="133879303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3835153" y="284099"/>
            <a:ext cx="7803472" cy="835972"/>
          </a:xfrm>
        </p:spPr>
        <p:txBody>
          <a:bodyPr>
            <a:normAutofit/>
          </a:bodyPr>
          <a:lstStyle/>
          <a:p>
            <a:pPr algn="l"/>
            <a:r>
              <a:rPr lang="en-US" dirty="0">
                <a:latin typeface="Times New Roman" panose="02020603050405020304" pitchFamily="18" charset="0"/>
                <a:cs typeface="Times New Roman" panose="02020603050405020304" pitchFamily="18" charset="0"/>
              </a:rPr>
              <a:t>MODEL BY AIC USING step()</a:t>
            </a:r>
          </a:p>
        </p:txBody>
      </p:sp>
      <p:pic>
        <p:nvPicPr>
          <p:cNvPr id="5" name="Picture 4">
            <a:extLst>
              <a:ext uri="{FF2B5EF4-FFF2-40B4-BE49-F238E27FC236}">
                <a16:creationId xmlns:a16="http://schemas.microsoft.com/office/drawing/2014/main" id="{6D7AE54E-DA6C-9636-322A-E2856BB5AD94}"/>
              </a:ext>
            </a:extLst>
          </p:cNvPr>
          <p:cNvPicPr>
            <a:picLocks noChangeAspect="1"/>
          </p:cNvPicPr>
          <p:nvPr/>
        </p:nvPicPr>
        <p:blipFill rotWithShape="1">
          <a:blip r:embed="rId3"/>
          <a:srcRect l="11723" t="18511" r="37597" b="10237"/>
          <a:stretch/>
        </p:blipFill>
        <p:spPr>
          <a:xfrm>
            <a:off x="3919491" y="985795"/>
            <a:ext cx="6178859" cy="4886409"/>
          </a:xfrm>
          <a:prstGeom prst="rect">
            <a:avLst/>
          </a:prstGeom>
        </p:spPr>
      </p:pic>
    </p:spTree>
    <p:extLst>
      <p:ext uri="{BB962C8B-B14F-4D97-AF65-F5344CB8AC3E}">
        <p14:creationId xmlns:p14="http://schemas.microsoft.com/office/powerpoint/2010/main" val="2433008402"/>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3835153" y="284099"/>
            <a:ext cx="7803472" cy="835972"/>
          </a:xfrm>
        </p:spPr>
        <p:txBody>
          <a:bodyPr>
            <a:normAutofit/>
          </a:bodyPr>
          <a:lstStyle/>
          <a:p>
            <a:pPr algn="l"/>
            <a:r>
              <a:rPr lang="en-US" dirty="0">
                <a:latin typeface="Times New Roman" panose="02020603050405020304" pitchFamily="18" charset="0"/>
                <a:cs typeface="Times New Roman" panose="02020603050405020304" pitchFamily="18" charset="0"/>
              </a:rPr>
              <a:t>SPLITTING THE DATASET </a:t>
            </a:r>
          </a:p>
        </p:txBody>
      </p:sp>
      <p:pic>
        <p:nvPicPr>
          <p:cNvPr id="4" name="Picture 3">
            <a:extLst>
              <a:ext uri="{FF2B5EF4-FFF2-40B4-BE49-F238E27FC236}">
                <a16:creationId xmlns:a16="http://schemas.microsoft.com/office/drawing/2014/main" id="{56F6840F-D2DB-A4B0-BDED-65DC4B6AFF9E}"/>
              </a:ext>
            </a:extLst>
          </p:cNvPr>
          <p:cNvPicPr>
            <a:picLocks noChangeAspect="1"/>
          </p:cNvPicPr>
          <p:nvPr/>
        </p:nvPicPr>
        <p:blipFill rotWithShape="1">
          <a:blip r:embed="rId3"/>
          <a:srcRect l="35462" t="26009" r="14369" b="61801"/>
          <a:stretch/>
        </p:blipFill>
        <p:spPr>
          <a:xfrm>
            <a:off x="3488925" y="1547677"/>
            <a:ext cx="8211844" cy="2441358"/>
          </a:xfrm>
          <a:prstGeom prst="rect">
            <a:avLst/>
          </a:prstGeom>
        </p:spPr>
      </p:pic>
    </p:spTree>
    <p:extLst>
      <p:ext uri="{BB962C8B-B14F-4D97-AF65-F5344CB8AC3E}">
        <p14:creationId xmlns:p14="http://schemas.microsoft.com/office/powerpoint/2010/main" val="2087466005"/>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9CFB1-4A36-4A05-8D7A-948E22773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83419-8188-4C50-BD8F-237B464B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788" y="1"/>
            <a:ext cx="4651212" cy="6858000"/>
          </a:xfrm>
          <a:prstGeom prst="rect">
            <a:avLst/>
          </a:prstGeom>
          <a:solidFill>
            <a:schemeClr val="accent1"/>
          </a:solidFill>
          <a:ln>
            <a:noFill/>
          </a:ln>
          <a:effectLst>
            <a:outerShdw blurRad="63500" dist="38100" dir="10800000" algn="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570D84C5-A105-4AB9-8C54-A26D13722D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7521575" y="2187579"/>
            <a:ext cx="6857999" cy="2482850"/>
          </a:xfrm>
          <a:prstGeom prst="rect">
            <a:avLst/>
          </a:prstGeom>
        </p:spPr>
      </p:pic>
      <p:sp>
        <p:nvSpPr>
          <p:cNvPr id="2" name="Title 1">
            <a:extLst>
              <a:ext uri="{FF2B5EF4-FFF2-40B4-BE49-F238E27FC236}">
                <a16:creationId xmlns:a16="http://schemas.microsoft.com/office/drawing/2014/main" id="{584824ED-6D17-0C43-EA85-603E7CD4E034}"/>
              </a:ext>
            </a:extLst>
          </p:cNvPr>
          <p:cNvSpPr>
            <a:spLocks noGrp="1"/>
          </p:cNvSpPr>
          <p:nvPr>
            <p:ph type="title"/>
          </p:nvPr>
        </p:nvSpPr>
        <p:spPr>
          <a:xfrm>
            <a:off x="7877898" y="1327169"/>
            <a:ext cx="3646678" cy="4199513"/>
          </a:xfrm>
        </p:spPr>
        <p:txBody>
          <a:bodyPr>
            <a:normAutofit/>
          </a:bodyPr>
          <a:lstStyle/>
          <a:p>
            <a:pPr algn="l"/>
            <a:br>
              <a:rPr lang="en-US" dirty="0">
                <a:solidFill>
                  <a:srgbClr val="FFFFFF"/>
                </a:solidFill>
              </a:rPr>
            </a:br>
            <a:endParaRPr lang="en-IN" dirty="0">
              <a:solidFill>
                <a:srgbClr val="FFFFFF"/>
              </a:solidFill>
            </a:endParaRPr>
          </a:p>
        </p:txBody>
      </p:sp>
      <p:sp>
        <p:nvSpPr>
          <p:cNvPr id="4" name="Content Placeholder 3">
            <a:extLst>
              <a:ext uri="{FF2B5EF4-FFF2-40B4-BE49-F238E27FC236}">
                <a16:creationId xmlns:a16="http://schemas.microsoft.com/office/drawing/2014/main" id="{1664B451-58BC-1C25-277B-88631814970E}"/>
              </a:ext>
            </a:extLst>
          </p:cNvPr>
          <p:cNvSpPr>
            <a:spLocks noGrp="1"/>
          </p:cNvSpPr>
          <p:nvPr>
            <p:ph idx="1"/>
          </p:nvPr>
        </p:nvSpPr>
        <p:spPr>
          <a:xfrm>
            <a:off x="7540788" y="71028"/>
            <a:ext cx="4345095" cy="6036187"/>
          </a:xfrm>
        </p:spPr>
        <p:txBody>
          <a:bodyPr>
            <a:normAutofit/>
          </a:bodyPr>
          <a:lstStyle/>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4000" dirty="0">
                <a:latin typeface="Times New Roman" panose="02020603050405020304" pitchFamily="18" charset="0"/>
                <a:cs typeface="Times New Roman" panose="02020603050405020304" pitchFamily="18" charset="0"/>
              </a:rPr>
              <a:t>BUILDING THE MLR MODEL (OBTAINED BY REMOVING THE INSIGNIFICANT VARIABLES )ON TRAIN DATA </a:t>
            </a:r>
            <a:r>
              <a:rPr lang="en-US" sz="2400" dirty="0">
                <a:latin typeface="Times New Roman" panose="02020603050405020304" pitchFamily="18" charset="0"/>
                <a:cs typeface="Times New Roman" panose="02020603050405020304" pitchFamily="18" charset="0"/>
              </a:rPr>
              <a:t>                                                              </a:t>
            </a:r>
          </a:p>
        </p:txBody>
      </p:sp>
      <p:pic>
        <p:nvPicPr>
          <p:cNvPr id="9" name="Picture 8">
            <a:extLst>
              <a:ext uri="{FF2B5EF4-FFF2-40B4-BE49-F238E27FC236}">
                <a16:creationId xmlns:a16="http://schemas.microsoft.com/office/drawing/2014/main" id="{9D8C6155-B47E-D9CE-3B58-339F4A80525C}"/>
              </a:ext>
            </a:extLst>
          </p:cNvPr>
          <p:cNvPicPr>
            <a:picLocks noChangeAspect="1"/>
          </p:cNvPicPr>
          <p:nvPr/>
        </p:nvPicPr>
        <p:blipFill rotWithShape="1">
          <a:blip r:embed="rId3"/>
          <a:srcRect l="15509" t="20324" r="34175" b="10948"/>
          <a:stretch/>
        </p:blipFill>
        <p:spPr>
          <a:xfrm>
            <a:off x="469178" y="1081167"/>
            <a:ext cx="6602432" cy="4920138"/>
          </a:xfrm>
          <a:prstGeom prst="rect">
            <a:avLst/>
          </a:prstGeom>
        </p:spPr>
      </p:pic>
    </p:spTree>
    <p:extLst>
      <p:ext uri="{BB962C8B-B14F-4D97-AF65-F5344CB8AC3E}">
        <p14:creationId xmlns:p14="http://schemas.microsoft.com/office/powerpoint/2010/main" val="912087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764372"/>
            <a:ext cx="7434070" cy="1493635"/>
          </a:xfrm>
        </p:spPr>
        <p:txBody>
          <a:bodyPr>
            <a:normAutofit/>
          </a:bodyPr>
          <a:lstStyle/>
          <a:p>
            <a:r>
              <a:rPr lang="en-US"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973216" y="2628900"/>
            <a:ext cx="6571368" cy="3636790"/>
          </a:xfrm>
        </p:spPr>
        <p:txBody>
          <a:bodyPr>
            <a:normAutofit/>
          </a:bodyPr>
          <a:lstStyle/>
          <a:p>
            <a:pPr algn="just">
              <a:lnSpc>
                <a:spcPct val="100000"/>
              </a:lnSpc>
            </a:pPr>
            <a:r>
              <a:rPr lang="en-US" sz="2400" dirty="0">
                <a:latin typeface="Times New Roman" panose="02020603050405020304" pitchFamily="18" charset="0"/>
                <a:cs typeface="Times New Roman" panose="02020603050405020304" pitchFamily="18" charset="0"/>
              </a:rPr>
              <a:t>To develop a MLR model that can accurately predict life expectancy based on various factors such as economic, social, and health-related indicators, using the World Health Organization (WHO) dataset</a:t>
            </a:r>
          </a:p>
        </p:txBody>
      </p:sp>
    </p:spTree>
    <p:extLst>
      <p:ext uri="{BB962C8B-B14F-4D97-AF65-F5344CB8AC3E}">
        <p14:creationId xmlns:p14="http://schemas.microsoft.com/office/powerpoint/2010/main" val="2194233190"/>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9CFB1-4A36-4A05-8D7A-948E22773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83419-8188-4C50-BD8F-237B464B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788" y="1"/>
            <a:ext cx="4651212" cy="6858000"/>
          </a:xfrm>
          <a:prstGeom prst="rect">
            <a:avLst/>
          </a:prstGeom>
          <a:solidFill>
            <a:schemeClr val="accent1"/>
          </a:solidFill>
          <a:ln>
            <a:noFill/>
          </a:ln>
          <a:effectLst>
            <a:outerShdw blurRad="63500" dist="38100" dir="10800000" algn="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570D84C5-A105-4AB9-8C54-A26D13722D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7521575" y="2187579"/>
            <a:ext cx="6857999" cy="2482850"/>
          </a:xfrm>
          <a:prstGeom prst="rect">
            <a:avLst/>
          </a:prstGeom>
        </p:spPr>
      </p:pic>
      <p:sp>
        <p:nvSpPr>
          <p:cNvPr id="2" name="Title 1">
            <a:extLst>
              <a:ext uri="{FF2B5EF4-FFF2-40B4-BE49-F238E27FC236}">
                <a16:creationId xmlns:a16="http://schemas.microsoft.com/office/drawing/2014/main" id="{584824ED-6D17-0C43-EA85-603E7CD4E034}"/>
              </a:ext>
            </a:extLst>
          </p:cNvPr>
          <p:cNvSpPr>
            <a:spLocks noGrp="1"/>
          </p:cNvSpPr>
          <p:nvPr>
            <p:ph type="title"/>
          </p:nvPr>
        </p:nvSpPr>
        <p:spPr>
          <a:xfrm>
            <a:off x="7877898" y="1327169"/>
            <a:ext cx="3646678" cy="4199513"/>
          </a:xfrm>
        </p:spPr>
        <p:txBody>
          <a:bodyPr>
            <a:normAutofit/>
          </a:bodyPr>
          <a:lstStyle/>
          <a:p>
            <a:pPr algn="l"/>
            <a:br>
              <a:rPr lang="en-US" dirty="0">
                <a:solidFill>
                  <a:srgbClr val="FFFFFF"/>
                </a:solidFill>
              </a:rPr>
            </a:br>
            <a:endParaRPr lang="en-IN" dirty="0">
              <a:solidFill>
                <a:srgbClr val="FFFFFF"/>
              </a:solidFill>
            </a:endParaRPr>
          </a:p>
        </p:txBody>
      </p:sp>
      <p:sp>
        <p:nvSpPr>
          <p:cNvPr id="4" name="Content Placeholder 3">
            <a:extLst>
              <a:ext uri="{FF2B5EF4-FFF2-40B4-BE49-F238E27FC236}">
                <a16:creationId xmlns:a16="http://schemas.microsoft.com/office/drawing/2014/main" id="{1664B451-58BC-1C25-277B-88631814970E}"/>
              </a:ext>
            </a:extLst>
          </p:cNvPr>
          <p:cNvSpPr>
            <a:spLocks noGrp="1"/>
          </p:cNvSpPr>
          <p:nvPr>
            <p:ph idx="1"/>
          </p:nvPr>
        </p:nvSpPr>
        <p:spPr>
          <a:xfrm>
            <a:off x="7540788" y="71028"/>
            <a:ext cx="4345095" cy="6036187"/>
          </a:xfrm>
        </p:spPr>
        <p:txBody>
          <a:bodyPr>
            <a:normAutofit/>
          </a:bodyPr>
          <a:lstStyle/>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4000" dirty="0">
                <a:latin typeface="Times New Roman" panose="02020603050405020304" pitchFamily="18" charset="0"/>
                <a:cs typeface="Times New Roman" panose="02020603050405020304" pitchFamily="18" charset="0"/>
              </a:rPr>
              <a:t>BUILDING THE MLR MODEL (SUGGESTED BY AIC)ON TRAIN DATA </a:t>
            </a:r>
            <a:r>
              <a:rPr lang="en-US" sz="2400" dirty="0">
                <a:latin typeface="Times New Roman" panose="02020603050405020304" pitchFamily="18" charset="0"/>
                <a:cs typeface="Times New Roman" panose="02020603050405020304" pitchFamily="18" charset="0"/>
              </a:rPr>
              <a:t>                                                              </a:t>
            </a:r>
          </a:p>
        </p:txBody>
      </p:sp>
      <p:pic>
        <p:nvPicPr>
          <p:cNvPr id="13" name="Picture 12">
            <a:extLst>
              <a:ext uri="{FF2B5EF4-FFF2-40B4-BE49-F238E27FC236}">
                <a16:creationId xmlns:a16="http://schemas.microsoft.com/office/drawing/2014/main" id="{8AD9586C-E2D6-F81D-6EBA-FF9449CA133B}"/>
              </a:ext>
            </a:extLst>
          </p:cNvPr>
          <p:cNvPicPr>
            <a:picLocks noChangeAspect="1"/>
          </p:cNvPicPr>
          <p:nvPr/>
        </p:nvPicPr>
        <p:blipFill rotWithShape="1">
          <a:blip r:embed="rId3"/>
          <a:srcRect l="32695" t="16311" r="18155" b="17670"/>
          <a:stretch/>
        </p:blipFill>
        <p:spPr>
          <a:xfrm>
            <a:off x="667424" y="1029810"/>
            <a:ext cx="6454066" cy="5077405"/>
          </a:xfrm>
          <a:prstGeom prst="rect">
            <a:avLst/>
          </a:prstGeom>
        </p:spPr>
      </p:pic>
    </p:spTree>
    <p:extLst>
      <p:ext uri="{BB962C8B-B14F-4D97-AF65-F5344CB8AC3E}">
        <p14:creationId xmlns:p14="http://schemas.microsoft.com/office/powerpoint/2010/main" val="692200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3835153" y="284098"/>
            <a:ext cx="7803472" cy="1109695"/>
          </a:xfrm>
        </p:spPr>
        <p:txBody>
          <a:bodyPr>
            <a:normAutofit fontScale="90000"/>
          </a:bodyPr>
          <a:lstStyle/>
          <a:p>
            <a:pPr algn="l"/>
            <a:r>
              <a:rPr lang="en-US" dirty="0">
                <a:latin typeface="Times New Roman" panose="02020603050405020304" pitchFamily="18" charset="0"/>
                <a:cs typeface="Times New Roman" panose="02020603050405020304" pitchFamily="18" charset="0"/>
              </a:rPr>
              <a:t>PREDICTING THE LIFE EXPECTANCY USING BOTH THE MODELS </a:t>
            </a:r>
          </a:p>
        </p:txBody>
      </p:sp>
      <p:pic>
        <p:nvPicPr>
          <p:cNvPr id="5" name="Picture 4">
            <a:extLst>
              <a:ext uri="{FF2B5EF4-FFF2-40B4-BE49-F238E27FC236}">
                <a16:creationId xmlns:a16="http://schemas.microsoft.com/office/drawing/2014/main" id="{5CE73FA2-D506-4631-C225-9527BBD92625}"/>
              </a:ext>
            </a:extLst>
          </p:cNvPr>
          <p:cNvPicPr>
            <a:picLocks noChangeAspect="1"/>
          </p:cNvPicPr>
          <p:nvPr/>
        </p:nvPicPr>
        <p:blipFill rotWithShape="1">
          <a:blip r:embed="rId3"/>
          <a:srcRect l="37719" t="53851" r="16044" b="37087"/>
          <a:stretch/>
        </p:blipFill>
        <p:spPr>
          <a:xfrm>
            <a:off x="3709178" y="1538054"/>
            <a:ext cx="8052047" cy="1890946"/>
          </a:xfrm>
          <a:prstGeom prst="rect">
            <a:avLst/>
          </a:prstGeom>
        </p:spPr>
      </p:pic>
      <p:pic>
        <p:nvPicPr>
          <p:cNvPr id="7" name="Picture 6">
            <a:extLst>
              <a:ext uri="{FF2B5EF4-FFF2-40B4-BE49-F238E27FC236}">
                <a16:creationId xmlns:a16="http://schemas.microsoft.com/office/drawing/2014/main" id="{9A9150C7-E51E-DA10-37D5-2CCB89DE4A95}"/>
              </a:ext>
            </a:extLst>
          </p:cNvPr>
          <p:cNvPicPr>
            <a:picLocks noChangeAspect="1"/>
          </p:cNvPicPr>
          <p:nvPr/>
        </p:nvPicPr>
        <p:blipFill rotWithShape="1">
          <a:blip r:embed="rId4"/>
          <a:srcRect l="38082" t="35619" r="15025" b="55211"/>
          <a:stretch/>
        </p:blipFill>
        <p:spPr>
          <a:xfrm>
            <a:off x="3710865" y="2946649"/>
            <a:ext cx="8052047" cy="2158012"/>
          </a:xfrm>
          <a:prstGeom prst="rect">
            <a:avLst/>
          </a:prstGeom>
        </p:spPr>
      </p:pic>
    </p:spTree>
    <p:extLst>
      <p:ext uri="{BB962C8B-B14F-4D97-AF65-F5344CB8AC3E}">
        <p14:creationId xmlns:p14="http://schemas.microsoft.com/office/powerpoint/2010/main" val="3521559538"/>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9CFB1-4A36-4A05-8D7A-948E22773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83419-8188-4C50-BD8F-237B464B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788" y="1"/>
            <a:ext cx="4651212" cy="6858000"/>
          </a:xfrm>
          <a:prstGeom prst="rect">
            <a:avLst/>
          </a:prstGeom>
          <a:solidFill>
            <a:schemeClr val="accent1"/>
          </a:solidFill>
          <a:ln>
            <a:noFill/>
          </a:ln>
          <a:effectLst>
            <a:outerShdw blurRad="63500" dist="38100" dir="10800000" algn="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570D84C5-A105-4AB9-8C54-A26D13722D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7521575" y="2187579"/>
            <a:ext cx="6857999" cy="2482850"/>
          </a:xfrm>
          <a:prstGeom prst="rect">
            <a:avLst/>
          </a:prstGeom>
        </p:spPr>
      </p:pic>
      <p:sp>
        <p:nvSpPr>
          <p:cNvPr id="2" name="Title 1">
            <a:extLst>
              <a:ext uri="{FF2B5EF4-FFF2-40B4-BE49-F238E27FC236}">
                <a16:creationId xmlns:a16="http://schemas.microsoft.com/office/drawing/2014/main" id="{584824ED-6D17-0C43-EA85-603E7CD4E034}"/>
              </a:ext>
            </a:extLst>
          </p:cNvPr>
          <p:cNvSpPr>
            <a:spLocks noGrp="1"/>
          </p:cNvSpPr>
          <p:nvPr>
            <p:ph type="title"/>
          </p:nvPr>
        </p:nvSpPr>
        <p:spPr>
          <a:xfrm>
            <a:off x="7877898" y="1327169"/>
            <a:ext cx="3646678" cy="4199513"/>
          </a:xfrm>
        </p:spPr>
        <p:txBody>
          <a:bodyPr>
            <a:normAutofit/>
          </a:bodyPr>
          <a:lstStyle/>
          <a:p>
            <a:pPr algn="l"/>
            <a:br>
              <a:rPr lang="en-US" dirty="0">
                <a:solidFill>
                  <a:srgbClr val="FFFFFF"/>
                </a:solidFill>
              </a:rPr>
            </a:br>
            <a:endParaRPr lang="en-IN" dirty="0">
              <a:solidFill>
                <a:srgbClr val="FFFFFF"/>
              </a:solidFill>
            </a:endParaRPr>
          </a:p>
        </p:txBody>
      </p:sp>
      <p:sp>
        <p:nvSpPr>
          <p:cNvPr id="4" name="Content Placeholder 3">
            <a:extLst>
              <a:ext uri="{FF2B5EF4-FFF2-40B4-BE49-F238E27FC236}">
                <a16:creationId xmlns:a16="http://schemas.microsoft.com/office/drawing/2014/main" id="{1664B451-58BC-1C25-277B-88631814970E}"/>
              </a:ext>
            </a:extLst>
          </p:cNvPr>
          <p:cNvSpPr>
            <a:spLocks noGrp="1"/>
          </p:cNvSpPr>
          <p:nvPr>
            <p:ph idx="1"/>
          </p:nvPr>
        </p:nvSpPr>
        <p:spPr>
          <a:xfrm>
            <a:off x="7759083" y="821813"/>
            <a:ext cx="3844032" cy="4704869"/>
          </a:xfrm>
        </p:spPr>
        <p:txBody>
          <a:bodyPr>
            <a:normAutofit/>
          </a:bodyPr>
          <a:lstStyle/>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PREDICTED VALUE</a:t>
            </a:r>
          </a:p>
          <a:p>
            <a:pPr marL="0" indent="0">
              <a:buNone/>
            </a:pPr>
            <a:r>
              <a:rPr lang="en-US" sz="3200" dirty="0">
                <a:latin typeface="Times New Roman" panose="02020603050405020304" pitchFamily="18" charset="0"/>
                <a:cs typeface="Times New Roman" panose="02020603050405020304" pitchFamily="18" charset="0"/>
              </a:rPr>
              <a:t>	      VS </a:t>
            </a:r>
          </a:p>
          <a:p>
            <a:pPr marL="0" indent="0">
              <a:buNone/>
            </a:pPr>
            <a:r>
              <a:rPr lang="en-US" sz="3200" dirty="0">
                <a:latin typeface="Times New Roman" panose="02020603050405020304" pitchFamily="18" charset="0"/>
                <a:cs typeface="Times New Roman" panose="02020603050405020304" pitchFamily="18" charset="0"/>
              </a:rPr>
              <a:t>ACTUAL VALUE</a:t>
            </a:r>
          </a:p>
          <a:p>
            <a:pPr marL="0" indent="0">
              <a:buNone/>
            </a:pPr>
            <a:r>
              <a:rPr lang="en-US" sz="3200" dirty="0">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a:p>
            <a:pPr marL="0" indent="0">
              <a:buNone/>
            </a:pPr>
            <a:r>
              <a:rPr lang="en-US" sz="32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E1363A4-CC1D-1064-9A72-592617460DE8}"/>
              </a:ext>
            </a:extLst>
          </p:cNvPr>
          <p:cNvPicPr>
            <a:picLocks noChangeAspect="1"/>
          </p:cNvPicPr>
          <p:nvPr/>
        </p:nvPicPr>
        <p:blipFill rotWithShape="1">
          <a:blip r:embed="rId3"/>
          <a:srcRect l="35385" t="30162" r="15371" b="8603"/>
          <a:stretch/>
        </p:blipFill>
        <p:spPr>
          <a:xfrm>
            <a:off x="1921346" y="303041"/>
            <a:ext cx="4469082" cy="3125959"/>
          </a:xfrm>
          <a:prstGeom prst="rect">
            <a:avLst/>
          </a:prstGeom>
        </p:spPr>
      </p:pic>
      <p:pic>
        <p:nvPicPr>
          <p:cNvPr id="9" name="Picture 8">
            <a:extLst>
              <a:ext uri="{FF2B5EF4-FFF2-40B4-BE49-F238E27FC236}">
                <a16:creationId xmlns:a16="http://schemas.microsoft.com/office/drawing/2014/main" id="{AA015F86-6FA7-5AB7-9192-28353256826C}"/>
              </a:ext>
            </a:extLst>
          </p:cNvPr>
          <p:cNvPicPr>
            <a:picLocks noChangeAspect="1"/>
          </p:cNvPicPr>
          <p:nvPr/>
        </p:nvPicPr>
        <p:blipFill rotWithShape="1">
          <a:blip r:embed="rId4"/>
          <a:srcRect l="35563" t="33526" r="14663" b="9258"/>
          <a:stretch/>
        </p:blipFill>
        <p:spPr>
          <a:xfrm>
            <a:off x="1921346" y="3579483"/>
            <a:ext cx="4469082" cy="3125959"/>
          </a:xfrm>
          <a:prstGeom prst="rect">
            <a:avLst/>
          </a:prstGeom>
        </p:spPr>
      </p:pic>
    </p:spTree>
    <p:extLst>
      <p:ext uri="{BB962C8B-B14F-4D97-AF65-F5344CB8AC3E}">
        <p14:creationId xmlns:p14="http://schemas.microsoft.com/office/powerpoint/2010/main" val="744528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3835153" y="284098"/>
            <a:ext cx="7803472" cy="1109695"/>
          </a:xfrm>
        </p:spPr>
        <p:txBody>
          <a:bodyPr>
            <a:normAutofit/>
          </a:bodyPr>
          <a:lstStyle/>
          <a:p>
            <a:pPr algn="l"/>
            <a:r>
              <a:rPr lang="en-US" dirty="0">
                <a:latin typeface="Times New Roman" panose="02020603050405020304" pitchFamily="18" charset="0"/>
                <a:cs typeface="Times New Roman" panose="02020603050405020304" pitchFamily="18" charset="0"/>
              </a:rPr>
              <a:t>FINDING RMSE VALUE</a:t>
            </a:r>
          </a:p>
        </p:txBody>
      </p:sp>
      <p:pic>
        <p:nvPicPr>
          <p:cNvPr id="4" name="Picture 3">
            <a:extLst>
              <a:ext uri="{FF2B5EF4-FFF2-40B4-BE49-F238E27FC236}">
                <a16:creationId xmlns:a16="http://schemas.microsoft.com/office/drawing/2014/main" id="{C1E746DB-DE37-4D40-3345-72BBA13E307F}"/>
              </a:ext>
            </a:extLst>
          </p:cNvPr>
          <p:cNvPicPr>
            <a:picLocks noChangeAspect="1"/>
          </p:cNvPicPr>
          <p:nvPr/>
        </p:nvPicPr>
        <p:blipFill rotWithShape="1">
          <a:blip r:embed="rId3"/>
          <a:srcRect l="33956" t="40777" r="15534" b="42006"/>
          <a:stretch/>
        </p:blipFill>
        <p:spPr>
          <a:xfrm>
            <a:off x="3709178" y="1677891"/>
            <a:ext cx="7139335" cy="2157262"/>
          </a:xfrm>
          <a:prstGeom prst="rect">
            <a:avLst/>
          </a:prstGeom>
        </p:spPr>
      </p:pic>
      <p:pic>
        <p:nvPicPr>
          <p:cNvPr id="9" name="Picture 8">
            <a:extLst>
              <a:ext uri="{FF2B5EF4-FFF2-40B4-BE49-F238E27FC236}">
                <a16:creationId xmlns:a16="http://schemas.microsoft.com/office/drawing/2014/main" id="{F1DF5CCA-688F-B6F9-A091-5DF0DE5AF369}"/>
              </a:ext>
            </a:extLst>
          </p:cNvPr>
          <p:cNvPicPr>
            <a:picLocks noChangeAspect="1"/>
          </p:cNvPicPr>
          <p:nvPr/>
        </p:nvPicPr>
        <p:blipFill rotWithShape="1">
          <a:blip r:embed="rId3"/>
          <a:srcRect l="33115" t="82071" r="12385" b="5631"/>
          <a:stretch/>
        </p:blipFill>
        <p:spPr>
          <a:xfrm>
            <a:off x="3707491" y="3429000"/>
            <a:ext cx="7629293" cy="1870969"/>
          </a:xfrm>
          <a:prstGeom prst="rect">
            <a:avLst/>
          </a:prstGeom>
        </p:spPr>
      </p:pic>
    </p:spTree>
    <p:extLst>
      <p:ext uri="{BB962C8B-B14F-4D97-AF65-F5344CB8AC3E}">
        <p14:creationId xmlns:p14="http://schemas.microsoft.com/office/powerpoint/2010/main" val="2134597020"/>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3835153" y="284098"/>
            <a:ext cx="7803472" cy="1109695"/>
          </a:xfrm>
        </p:spPr>
        <p:txBody>
          <a:bodyPr>
            <a:normAutofit fontScale="90000"/>
          </a:bodyPr>
          <a:lstStyle/>
          <a:p>
            <a:pPr algn="l"/>
            <a:r>
              <a:rPr lang="en-US" dirty="0">
                <a:latin typeface="Times New Roman" panose="02020603050405020304" pitchFamily="18" charset="0"/>
                <a:cs typeface="Times New Roman" panose="02020603050405020304" pitchFamily="18" charset="0"/>
              </a:rPr>
              <a:t>SUMMARY OF BOTH THE MODELS</a:t>
            </a:r>
          </a:p>
        </p:txBody>
      </p:sp>
      <p:graphicFrame>
        <p:nvGraphicFramePr>
          <p:cNvPr id="3" name="Table 4">
            <a:extLst>
              <a:ext uri="{FF2B5EF4-FFF2-40B4-BE49-F238E27FC236}">
                <a16:creationId xmlns:a16="http://schemas.microsoft.com/office/drawing/2014/main" id="{E02DBE12-69BC-D6B0-CFB0-B154AD7265E5}"/>
              </a:ext>
            </a:extLst>
          </p:cNvPr>
          <p:cNvGraphicFramePr>
            <a:graphicFrameLocks noGrp="1"/>
          </p:cNvGraphicFramePr>
          <p:nvPr>
            <p:extLst>
              <p:ext uri="{D42A27DB-BD31-4B8C-83A1-F6EECF244321}">
                <p14:modId xmlns:p14="http://schemas.microsoft.com/office/powerpoint/2010/main" val="1977954010"/>
              </p:ext>
            </p:extLst>
          </p:nvPr>
        </p:nvGraphicFramePr>
        <p:xfrm>
          <a:off x="4326561" y="2041864"/>
          <a:ext cx="6806037" cy="2485748"/>
        </p:xfrm>
        <a:graphic>
          <a:graphicData uri="http://schemas.openxmlformats.org/drawingml/2006/table">
            <a:tbl>
              <a:tblPr firstRow="1" bandRow="1">
                <a:tableStyleId>{616DA210-FB5B-4158-B5E0-FEB733F419BA}</a:tableStyleId>
              </a:tblPr>
              <a:tblGrid>
                <a:gridCol w="2272507">
                  <a:extLst>
                    <a:ext uri="{9D8B030D-6E8A-4147-A177-3AD203B41FA5}">
                      <a16:colId xmlns:a16="http://schemas.microsoft.com/office/drawing/2014/main" val="1159107789"/>
                    </a:ext>
                  </a:extLst>
                </a:gridCol>
                <a:gridCol w="1967883">
                  <a:extLst>
                    <a:ext uri="{9D8B030D-6E8A-4147-A177-3AD203B41FA5}">
                      <a16:colId xmlns:a16="http://schemas.microsoft.com/office/drawing/2014/main" val="1746313514"/>
                    </a:ext>
                  </a:extLst>
                </a:gridCol>
                <a:gridCol w="2565647">
                  <a:extLst>
                    <a:ext uri="{9D8B030D-6E8A-4147-A177-3AD203B41FA5}">
                      <a16:colId xmlns:a16="http://schemas.microsoft.com/office/drawing/2014/main" val="3091942558"/>
                    </a:ext>
                  </a:extLst>
                </a:gridCol>
              </a:tblGrid>
              <a:tr h="443110">
                <a:tc>
                  <a:txBody>
                    <a:bodyPr/>
                    <a:lstStyle/>
                    <a:p>
                      <a:r>
                        <a:rPr lang="en-US" dirty="0">
                          <a:latin typeface="Times New Roman" panose="02020603050405020304" pitchFamily="18" charset="0"/>
                          <a:cs typeface="Times New Roman" panose="02020603050405020304" pitchFamily="18" charset="0"/>
                        </a:rPr>
                        <a:t>FACTOR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FINAL MODEL</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SUGGESTED MODEL</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33596090"/>
                  </a:ext>
                </a:extLst>
              </a:tr>
              <a:tr h="392411">
                <a:tc>
                  <a:txBody>
                    <a:bodyPr/>
                    <a:lstStyle/>
                    <a:p>
                      <a:r>
                        <a:rPr lang="en-US" dirty="0">
                          <a:latin typeface="Times New Roman" panose="02020603050405020304" pitchFamily="18" charset="0"/>
                          <a:cs typeface="Times New Roman" panose="02020603050405020304" pitchFamily="18" charset="0"/>
                        </a:rPr>
                        <a:t>p-value</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solidFill>
                            <a:schemeClr val="accent4">
                              <a:lumMod val="50000"/>
                            </a:schemeClr>
                          </a:solidFill>
                          <a:latin typeface="Times New Roman" panose="02020603050405020304" pitchFamily="18" charset="0"/>
                          <a:cs typeface="Times New Roman" panose="02020603050405020304" pitchFamily="18" charset="0"/>
                        </a:rPr>
                        <a:t>2.2e-16</a:t>
                      </a:r>
                      <a:endParaRPr lang="en-IN" dirty="0">
                        <a:solidFill>
                          <a:schemeClr val="accent4">
                            <a:lumMod val="50000"/>
                          </a:schemeClr>
                        </a:solidFill>
                        <a:latin typeface="Times New Roman" panose="02020603050405020304" pitchFamily="18" charset="0"/>
                        <a:cs typeface="Times New Roman" panose="02020603050405020304" pitchFamily="18" charset="0"/>
                      </a:endParaRPr>
                    </a:p>
                  </a:txBody>
                  <a:tcPr/>
                </a:tc>
                <a:tc>
                  <a:txBody>
                    <a:bodyPr/>
                    <a:lstStyle/>
                    <a:p>
                      <a:r>
                        <a:rPr lang="en-US" dirty="0">
                          <a:solidFill>
                            <a:schemeClr val="accent4">
                              <a:lumMod val="50000"/>
                            </a:schemeClr>
                          </a:solidFill>
                          <a:latin typeface="Times New Roman" panose="02020603050405020304" pitchFamily="18" charset="0"/>
                          <a:cs typeface="Times New Roman" panose="02020603050405020304" pitchFamily="18" charset="0"/>
                        </a:rPr>
                        <a:t>2.2e-16</a:t>
                      </a:r>
                      <a:endParaRPr lang="en-IN" dirty="0">
                        <a:solidFill>
                          <a:schemeClr val="accent4">
                            <a:lumMod val="50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47187076"/>
                  </a:ext>
                </a:extLst>
              </a:tr>
              <a:tr h="392411">
                <a:tc>
                  <a:txBody>
                    <a:bodyPr/>
                    <a:lstStyle/>
                    <a:p>
                      <a:r>
                        <a:rPr lang="en-US" dirty="0">
                          <a:latin typeface="Times New Roman" panose="02020603050405020304" pitchFamily="18" charset="0"/>
                          <a:cs typeface="Times New Roman" panose="02020603050405020304" pitchFamily="18" charset="0"/>
                        </a:rPr>
                        <a:t>Adj R square</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solidFill>
                            <a:schemeClr val="accent4">
                              <a:lumMod val="50000"/>
                            </a:schemeClr>
                          </a:solidFill>
                          <a:latin typeface="Times New Roman" panose="02020603050405020304" pitchFamily="18" charset="0"/>
                          <a:cs typeface="Times New Roman" panose="02020603050405020304" pitchFamily="18" charset="0"/>
                        </a:rPr>
                        <a:t>0.7761</a:t>
                      </a:r>
                      <a:endParaRPr lang="en-IN" dirty="0">
                        <a:solidFill>
                          <a:schemeClr val="accent4">
                            <a:lumMod val="50000"/>
                          </a:schemeClr>
                        </a:solidFill>
                        <a:latin typeface="Times New Roman" panose="02020603050405020304" pitchFamily="18" charset="0"/>
                        <a:cs typeface="Times New Roman" panose="02020603050405020304" pitchFamily="18" charset="0"/>
                      </a:endParaRPr>
                    </a:p>
                  </a:txBody>
                  <a:tcPr/>
                </a:tc>
                <a:tc>
                  <a:txBody>
                    <a:bodyPr/>
                    <a:lstStyle/>
                    <a:p>
                      <a:r>
                        <a:rPr lang="en-US" dirty="0">
                          <a:solidFill>
                            <a:srgbClr val="FF0000"/>
                          </a:solidFill>
                          <a:latin typeface="Times New Roman" panose="02020603050405020304" pitchFamily="18" charset="0"/>
                          <a:cs typeface="Times New Roman" panose="02020603050405020304" pitchFamily="18" charset="0"/>
                        </a:rPr>
                        <a:t>0.7755</a:t>
                      </a:r>
                      <a:endParaRPr lang="en-IN"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79553087"/>
                  </a:ext>
                </a:extLst>
              </a:tr>
              <a:tr h="580503">
                <a:tc>
                  <a:txBody>
                    <a:bodyPr/>
                    <a:lstStyle/>
                    <a:p>
                      <a:r>
                        <a:rPr lang="en-US" dirty="0">
                          <a:latin typeface="Times New Roman" panose="02020603050405020304" pitchFamily="18" charset="0"/>
                          <a:cs typeface="Times New Roman" panose="02020603050405020304" pitchFamily="18" charset="0"/>
                        </a:rPr>
                        <a:t>RMSE</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solidFill>
                            <a:srgbClr val="FF0000"/>
                          </a:solidFill>
                          <a:latin typeface="Times New Roman" panose="02020603050405020304" pitchFamily="18" charset="0"/>
                          <a:cs typeface="Times New Roman" panose="02020603050405020304" pitchFamily="18" charset="0"/>
                        </a:rPr>
                        <a:t>4.0649</a:t>
                      </a:r>
                      <a:endParaRPr lang="en-IN" dirty="0">
                        <a:solidFill>
                          <a:srgbClr val="FF0000"/>
                        </a:solidFill>
                        <a:latin typeface="Times New Roman" panose="02020603050405020304" pitchFamily="18" charset="0"/>
                        <a:cs typeface="Times New Roman" panose="02020603050405020304" pitchFamily="18" charset="0"/>
                      </a:endParaRPr>
                    </a:p>
                  </a:txBody>
                  <a:tcPr/>
                </a:tc>
                <a:tc>
                  <a:txBody>
                    <a:bodyPr/>
                    <a:lstStyle/>
                    <a:p>
                      <a:r>
                        <a:rPr lang="en-US" dirty="0">
                          <a:solidFill>
                            <a:schemeClr val="accent4">
                              <a:lumMod val="50000"/>
                            </a:schemeClr>
                          </a:solidFill>
                          <a:latin typeface="Times New Roman" panose="02020603050405020304" pitchFamily="18" charset="0"/>
                          <a:cs typeface="Times New Roman" panose="02020603050405020304" pitchFamily="18" charset="0"/>
                        </a:rPr>
                        <a:t>4.0584</a:t>
                      </a:r>
                      <a:endParaRPr lang="en-IN" dirty="0">
                        <a:solidFill>
                          <a:schemeClr val="accent4">
                            <a:lumMod val="50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62544080"/>
                  </a:ext>
                </a:extLst>
              </a:tr>
              <a:tr h="677313">
                <a:tc>
                  <a:txBody>
                    <a:bodyPr/>
                    <a:lstStyle/>
                    <a:p>
                      <a:r>
                        <a:rPr lang="en-US" dirty="0">
                          <a:latin typeface="Times New Roman" panose="02020603050405020304" pitchFamily="18" charset="0"/>
                          <a:cs typeface="Times New Roman" panose="02020603050405020304" pitchFamily="18" charset="0"/>
                        </a:rPr>
                        <a:t>Assumptions of MLR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solidFill>
                            <a:schemeClr val="accent4">
                              <a:lumMod val="50000"/>
                            </a:schemeClr>
                          </a:solidFill>
                          <a:latin typeface="Times New Roman" panose="02020603050405020304" pitchFamily="18" charset="0"/>
                          <a:cs typeface="Times New Roman" panose="02020603050405020304" pitchFamily="18" charset="0"/>
                        </a:rPr>
                        <a:t>Satisfied</a:t>
                      </a:r>
                      <a:endParaRPr lang="en-IN" dirty="0">
                        <a:solidFill>
                          <a:schemeClr val="accent4">
                            <a:lumMod val="50000"/>
                          </a:schemeClr>
                        </a:solidFill>
                        <a:latin typeface="Times New Roman" panose="02020603050405020304" pitchFamily="18" charset="0"/>
                        <a:cs typeface="Times New Roman" panose="02020603050405020304" pitchFamily="18" charset="0"/>
                      </a:endParaRPr>
                    </a:p>
                  </a:txBody>
                  <a:tcPr/>
                </a:tc>
                <a:tc>
                  <a:txBody>
                    <a:bodyPr/>
                    <a:lstStyle/>
                    <a:p>
                      <a:r>
                        <a:rPr lang="en-US" dirty="0">
                          <a:solidFill>
                            <a:srgbClr val="FF0000"/>
                          </a:solidFill>
                          <a:latin typeface="Times New Roman" panose="02020603050405020304" pitchFamily="18" charset="0"/>
                          <a:cs typeface="Times New Roman" panose="02020603050405020304" pitchFamily="18" charset="0"/>
                        </a:rPr>
                        <a:t>Not satisfied</a:t>
                      </a:r>
                      <a:endParaRPr lang="en-IN"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97459416"/>
                  </a:ext>
                </a:extLst>
              </a:tr>
            </a:tbl>
          </a:graphicData>
        </a:graphic>
      </p:graphicFrame>
    </p:spTree>
    <p:extLst>
      <p:ext uri="{BB962C8B-B14F-4D97-AF65-F5344CB8AC3E}">
        <p14:creationId xmlns:p14="http://schemas.microsoft.com/office/powerpoint/2010/main" val="3072479163"/>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9CFB1-4A36-4A05-8D7A-948E22773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6ED36F-480C-F9D0-8F02-2F764A308876}"/>
              </a:ext>
            </a:extLst>
          </p:cNvPr>
          <p:cNvSpPr>
            <a:spLocks noGrp="1"/>
          </p:cNvSpPr>
          <p:nvPr>
            <p:ph idx="1"/>
          </p:nvPr>
        </p:nvSpPr>
        <p:spPr>
          <a:xfrm>
            <a:off x="965201" y="204186"/>
            <a:ext cx="5947496" cy="5686538"/>
          </a:xfrm>
        </p:spPr>
        <p:txBody>
          <a:bodyPr anchor="ctr">
            <a:normAutofit/>
          </a:bodyPr>
          <a:lstStyle/>
          <a:p>
            <a:pPr marL="0" indent="0">
              <a:buNone/>
            </a:pPr>
            <a:r>
              <a:rPr lang="en-US" dirty="0">
                <a:latin typeface="Times New Roman" panose="02020603050405020304" pitchFamily="18" charset="0"/>
                <a:cs typeface="Times New Roman" panose="02020603050405020304" pitchFamily="18" charset="0"/>
              </a:rPr>
              <a:t>The final model has a slightly higher adjusted R-squared value (0.7761 compared to 0.7755 for suggested model), indicating that it explains slightly more of the variation in the response variable. Additionally, both models have the same very small p-value, indicating that the models are both statistically significant. The final model has a slightly higher RMSE value (4.0649 compared to 4.058 for suggested model), which means that its predictions are on average slightly less accurate, but the difference is very small. So, the final model is the best fit for predicting the life expectancy.</a:t>
            </a:r>
          </a:p>
        </p:txBody>
      </p:sp>
      <p:sp>
        <p:nvSpPr>
          <p:cNvPr id="10" name="Rectangle 9">
            <a:extLst>
              <a:ext uri="{FF2B5EF4-FFF2-40B4-BE49-F238E27FC236}">
                <a16:creationId xmlns:a16="http://schemas.microsoft.com/office/drawing/2014/main" id="{88783419-8188-4C50-BD8F-237B464B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788" y="1"/>
            <a:ext cx="4651212" cy="6858000"/>
          </a:xfrm>
          <a:prstGeom prst="rect">
            <a:avLst/>
          </a:prstGeom>
          <a:solidFill>
            <a:schemeClr val="accent1"/>
          </a:solidFill>
          <a:ln>
            <a:noFill/>
          </a:ln>
          <a:effectLst>
            <a:outerShdw blurRad="63500" dist="38100" dir="10800000" algn="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570D84C5-A105-4AB9-8C54-A26D13722D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7521575" y="2187579"/>
            <a:ext cx="6857999" cy="2482850"/>
          </a:xfrm>
          <a:prstGeom prst="rect">
            <a:avLst/>
          </a:prstGeom>
        </p:spPr>
      </p:pic>
      <p:sp>
        <p:nvSpPr>
          <p:cNvPr id="2" name="Title 1">
            <a:extLst>
              <a:ext uri="{FF2B5EF4-FFF2-40B4-BE49-F238E27FC236}">
                <a16:creationId xmlns:a16="http://schemas.microsoft.com/office/drawing/2014/main" id="{584824ED-6D17-0C43-EA85-603E7CD4E034}"/>
              </a:ext>
            </a:extLst>
          </p:cNvPr>
          <p:cNvSpPr>
            <a:spLocks noGrp="1"/>
          </p:cNvSpPr>
          <p:nvPr>
            <p:ph type="title"/>
          </p:nvPr>
        </p:nvSpPr>
        <p:spPr>
          <a:xfrm>
            <a:off x="7877898" y="1327169"/>
            <a:ext cx="3646678" cy="4199513"/>
          </a:xfrm>
        </p:spPr>
        <p:txBody>
          <a:bodyPr>
            <a:normAutofit/>
          </a:bodyPr>
          <a:lstStyle/>
          <a:p>
            <a:pPr algn="l"/>
            <a:r>
              <a:rPr lang="en-US" dirty="0">
                <a:solidFill>
                  <a:srgbClr val="FFFFFF"/>
                </a:solidFill>
                <a:latin typeface="Times New Roman" panose="02020603050405020304" pitchFamily="18" charset="0"/>
                <a:cs typeface="Times New Roman" panose="02020603050405020304" pitchFamily="18" charset="0"/>
              </a:rPr>
              <a:t>CONCLUSION</a:t>
            </a:r>
            <a:br>
              <a:rPr lang="en-US" dirty="0">
                <a:solidFill>
                  <a:srgbClr val="FFFFFF"/>
                </a:solidFill>
                <a:latin typeface="Times New Roman" panose="02020603050405020304" pitchFamily="18" charset="0"/>
                <a:cs typeface="Times New Roman" panose="02020603050405020304" pitchFamily="18" charset="0"/>
              </a:rPr>
            </a:br>
            <a:endParaRPr lang="en-IN"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288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3590382" y="292976"/>
            <a:ext cx="7803472" cy="1109695"/>
          </a:xfrm>
        </p:spPr>
        <p:txBody>
          <a:bodyPr>
            <a:normAutofit fontScale="90000"/>
          </a:bodyPr>
          <a:lstStyle/>
          <a:p>
            <a:pPr algn="l"/>
            <a:r>
              <a:rPr lang="en-US" dirty="0">
                <a:latin typeface="Times New Roman" panose="02020603050405020304" pitchFamily="18" charset="0"/>
                <a:cs typeface="Times New Roman" panose="02020603050405020304" pitchFamily="18" charset="0"/>
              </a:rPr>
              <a:t>Equation of the best fit model</a:t>
            </a:r>
          </a:p>
        </p:txBody>
      </p:sp>
      <p:pic>
        <p:nvPicPr>
          <p:cNvPr id="15" name="Picture 14">
            <a:extLst>
              <a:ext uri="{FF2B5EF4-FFF2-40B4-BE49-F238E27FC236}">
                <a16:creationId xmlns:a16="http://schemas.microsoft.com/office/drawing/2014/main" id="{7EA14971-FB4C-BBD4-ED7F-3AF978D4AD24}"/>
              </a:ext>
            </a:extLst>
          </p:cNvPr>
          <p:cNvPicPr>
            <a:picLocks noChangeAspect="1"/>
          </p:cNvPicPr>
          <p:nvPr/>
        </p:nvPicPr>
        <p:blipFill rotWithShape="1">
          <a:blip r:embed="rId3"/>
          <a:srcRect l="23592" t="18253" r="5849" b="69708"/>
          <a:stretch/>
        </p:blipFill>
        <p:spPr>
          <a:xfrm>
            <a:off x="3590382" y="2254928"/>
            <a:ext cx="8602462" cy="1296141"/>
          </a:xfrm>
          <a:prstGeom prst="rect">
            <a:avLst/>
          </a:prstGeom>
        </p:spPr>
      </p:pic>
    </p:spTree>
    <p:extLst>
      <p:ext uri="{BB962C8B-B14F-4D97-AF65-F5344CB8AC3E}">
        <p14:creationId xmlns:p14="http://schemas.microsoft.com/office/powerpoint/2010/main" val="2543962901"/>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9CFB1-4A36-4A05-8D7A-948E22773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6ED36F-480C-F9D0-8F02-2F764A308876}"/>
              </a:ext>
            </a:extLst>
          </p:cNvPr>
          <p:cNvSpPr>
            <a:spLocks noGrp="1"/>
          </p:cNvSpPr>
          <p:nvPr>
            <p:ph idx="1"/>
          </p:nvPr>
        </p:nvSpPr>
        <p:spPr>
          <a:xfrm>
            <a:off x="965201" y="204186"/>
            <a:ext cx="5947496" cy="5686538"/>
          </a:xfrm>
        </p:spPr>
        <p:txBody>
          <a:bodyPr anchor="ctr">
            <a:normAutofit/>
          </a:bodyPr>
          <a:lstStyle/>
          <a:p>
            <a:pPr marL="0" indent="0">
              <a:buNone/>
            </a:pPr>
            <a:r>
              <a:rPr lang="en-US" dirty="0">
                <a:latin typeface="Times New Roman" panose="02020603050405020304" pitchFamily="18" charset="0"/>
                <a:cs typeface="Times New Roman" panose="02020603050405020304" pitchFamily="18" charset="0"/>
              </a:rPr>
              <a:t>Environmental factors: Environmental factors such as air pollution, water quality, and exposure to toxins can also have a significant impact on health and life expectancy. </a:t>
            </a:r>
          </a:p>
          <a:p>
            <a:pPr marL="0" indent="0">
              <a:buNone/>
            </a:pPr>
            <a:r>
              <a:rPr lang="en-US" dirty="0">
                <a:latin typeface="Times New Roman" panose="02020603050405020304" pitchFamily="18" charset="0"/>
                <a:cs typeface="Times New Roman" panose="02020603050405020304" pitchFamily="18" charset="0"/>
              </a:rPr>
              <a:t>Socioeconomic status: Socioeconomic factors such as income and occupation are known to be strong predictors of health and mortality. However, the WHO dataset does not include measures of these factors.</a:t>
            </a:r>
          </a:p>
        </p:txBody>
      </p:sp>
      <p:sp>
        <p:nvSpPr>
          <p:cNvPr id="10" name="Rectangle 9">
            <a:extLst>
              <a:ext uri="{FF2B5EF4-FFF2-40B4-BE49-F238E27FC236}">
                <a16:creationId xmlns:a16="http://schemas.microsoft.com/office/drawing/2014/main" id="{88783419-8188-4C50-BD8F-237B464B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788" y="1"/>
            <a:ext cx="4651212" cy="6858000"/>
          </a:xfrm>
          <a:prstGeom prst="rect">
            <a:avLst/>
          </a:prstGeom>
          <a:solidFill>
            <a:schemeClr val="accent1"/>
          </a:solidFill>
          <a:ln>
            <a:noFill/>
          </a:ln>
          <a:effectLst>
            <a:outerShdw blurRad="63500" dist="38100" dir="10800000" algn="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570D84C5-A105-4AB9-8C54-A26D13722D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7521575" y="2187579"/>
            <a:ext cx="6857999" cy="2482850"/>
          </a:xfrm>
          <a:prstGeom prst="rect">
            <a:avLst/>
          </a:prstGeom>
        </p:spPr>
      </p:pic>
      <p:sp>
        <p:nvSpPr>
          <p:cNvPr id="2" name="Title 1">
            <a:extLst>
              <a:ext uri="{FF2B5EF4-FFF2-40B4-BE49-F238E27FC236}">
                <a16:creationId xmlns:a16="http://schemas.microsoft.com/office/drawing/2014/main" id="{584824ED-6D17-0C43-EA85-603E7CD4E034}"/>
              </a:ext>
            </a:extLst>
          </p:cNvPr>
          <p:cNvSpPr>
            <a:spLocks noGrp="1"/>
          </p:cNvSpPr>
          <p:nvPr>
            <p:ph type="title"/>
          </p:nvPr>
        </p:nvSpPr>
        <p:spPr>
          <a:xfrm>
            <a:off x="7877898" y="1327169"/>
            <a:ext cx="3646678" cy="4199513"/>
          </a:xfrm>
        </p:spPr>
        <p:txBody>
          <a:bodyPr>
            <a:normAutofit/>
          </a:bodyPr>
          <a:lstStyle/>
          <a:p>
            <a:pPr algn="l"/>
            <a:r>
              <a:rPr lang="en-US" dirty="0">
                <a:solidFill>
                  <a:srgbClr val="FFFFFF"/>
                </a:solidFill>
                <a:latin typeface="Times New Roman" panose="02020603050405020304" pitchFamily="18" charset="0"/>
                <a:cs typeface="Times New Roman" panose="02020603050405020304" pitchFamily="18" charset="0"/>
              </a:rPr>
              <a:t>LIMITATIONS</a:t>
            </a:r>
            <a:br>
              <a:rPr lang="en-US" dirty="0">
                <a:solidFill>
                  <a:srgbClr val="FFFFFF"/>
                </a:solidFill>
                <a:latin typeface="Times New Roman" panose="02020603050405020304" pitchFamily="18" charset="0"/>
                <a:cs typeface="Times New Roman" panose="02020603050405020304" pitchFamily="18" charset="0"/>
              </a:rPr>
            </a:br>
            <a:endParaRPr lang="en-IN"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9641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0" name="Picture 14">
            <a:extLst>
              <a:ext uri="{FF2B5EF4-FFF2-40B4-BE49-F238E27FC236}">
                <a16:creationId xmlns:a16="http://schemas.microsoft.com/office/drawing/2014/main" id="{A995140B-9736-47E4-9A7D-ABB32F3AAA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21" name="Rectangle 16">
            <a:extLst>
              <a:ext uri="{FF2B5EF4-FFF2-40B4-BE49-F238E27FC236}">
                <a16:creationId xmlns:a16="http://schemas.microsoft.com/office/drawing/2014/main" id="{C7B60046-37F0-4194-8B6E-09D98BCAC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6DB09-CA1E-4FDE-5334-2C2973A6B082}"/>
              </a:ext>
            </a:extLst>
          </p:cNvPr>
          <p:cNvSpPr>
            <a:spLocks noGrp="1"/>
          </p:cNvSpPr>
          <p:nvPr>
            <p:ph type="title"/>
          </p:nvPr>
        </p:nvSpPr>
        <p:spPr>
          <a:xfrm>
            <a:off x="792482" y="821265"/>
            <a:ext cx="6979918" cy="5222117"/>
          </a:xfrm>
        </p:spPr>
        <p:txBody>
          <a:bodyPr vert="horz" lIns="91440" tIns="45720" rIns="91440" bIns="45720" rtlCol="0" anchor="ctr">
            <a:normAutofit/>
          </a:bodyPr>
          <a:lstStyle/>
          <a:p>
            <a:r>
              <a:rPr lang="en-US" sz="5400" b="1" dirty="0">
                <a:latin typeface="Times New Roman" panose="02020603050405020304" pitchFamily="18" charset="0"/>
                <a:cs typeface="Times New Roman" panose="02020603050405020304" pitchFamily="18" charset="0"/>
              </a:rPr>
              <a:t>THANK YOU</a:t>
            </a:r>
          </a:p>
        </p:txBody>
      </p:sp>
      <p:cxnSp>
        <p:nvCxnSpPr>
          <p:cNvPr id="19" name="Straight Connector 18">
            <a:extLst>
              <a:ext uri="{FF2B5EF4-FFF2-40B4-BE49-F238E27FC236}">
                <a16:creationId xmlns:a16="http://schemas.microsoft.com/office/drawing/2014/main" id="{182B97DB-6349-4445-984C-90FE26D6D3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1624"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851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9CFB1-4A36-4A05-8D7A-948E22773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6ED36F-480C-F9D0-8F02-2F764A308876}"/>
              </a:ext>
            </a:extLst>
          </p:cNvPr>
          <p:cNvSpPr>
            <a:spLocks noGrp="1"/>
          </p:cNvSpPr>
          <p:nvPr>
            <p:ph idx="1"/>
          </p:nvPr>
        </p:nvSpPr>
        <p:spPr>
          <a:xfrm>
            <a:off x="965201" y="967276"/>
            <a:ext cx="5947496" cy="4923448"/>
          </a:xfrm>
        </p:spPr>
        <p:txBody>
          <a:bodyPr anchor="ctr">
            <a:normAutofit/>
          </a:bodyPr>
          <a:lstStyle/>
          <a:p>
            <a:r>
              <a:rPr lang="en-IN" sz="1800" dirty="0">
                <a:latin typeface="Times New Roman" panose="02020603050405020304" pitchFamily="18" charset="0"/>
                <a:cs typeface="Times New Roman" panose="02020603050405020304" pitchFamily="18" charset="0"/>
              </a:rPr>
              <a:t>This data set was collected by the </a:t>
            </a:r>
            <a:r>
              <a:rPr lang="en-US" sz="1800" b="0" i="0" dirty="0">
                <a:effectLst/>
                <a:latin typeface="Times New Roman" panose="02020603050405020304" pitchFamily="18" charset="0"/>
                <a:cs typeface="Times New Roman" panose="02020603050405020304" pitchFamily="18" charset="0"/>
              </a:rPr>
              <a:t>Global Health Observatory (GHO) data repository, under WHO, provides health-related </a:t>
            </a:r>
            <a:r>
              <a:rPr lang="en-US" sz="1800" b="0" i="0">
                <a:effectLst/>
                <a:latin typeface="Times New Roman" panose="02020603050405020304" pitchFamily="18" charset="0"/>
                <a:cs typeface="Times New Roman" panose="02020603050405020304" pitchFamily="18" charset="0"/>
              </a:rPr>
              <a:t>data . </a:t>
            </a:r>
            <a:endParaRPr lang="en-US" sz="1800" b="0" i="0" dirty="0">
              <a:effectLst/>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Available in Kaggle for public research. Here is the </a:t>
            </a:r>
            <a:r>
              <a:rPr lang="en-US" sz="1800" dirty="0">
                <a:latin typeface="Times New Roman" panose="02020603050405020304" pitchFamily="18" charset="0"/>
                <a:cs typeface="Times New Roman" panose="02020603050405020304" pitchFamily="18" charset="0"/>
                <a:hlinkClick r:id="rId2"/>
              </a:rPr>
              <a:t>link</a:t>
            </a:r>
            <a:r>
              <a:rPr lang="en-US" sz="1800" dirty="0">
                <a:latin typeface="Times New Roman" panose="02020603050405020304" pitchFamily="18" charset="0"/>
                <a:cs typeface="Times New Roman" panose="02020603050405020304" pitchFamily="18" charset="0"/>
              </a:rPr>
              <a:t> for the data set.</a:t>
            </a:r>
          </a:p>
          <a:p>
            <a:r>
              <a:rPr lang="en-US" sz="1800" dirty="0">
                <a:latin typeface="Times New Roman" panose="02020603050405020304" pitchFamily="18" charset="0"/>
                <a:cs typeface="Times New Roman" panose="02020603050405020304" pitchFamily="18" charset="0"/>
              </a:rPr>
              <a:t>For this project, data related to life expectancy, health, and economic factors from 2000-2015 were considered.</a:t>
            </a:r>
          </a:p>
          <a:p>
            <a:r>
              <a:rPr lang="en-US" sz="1800" dirty="0">
                <a:latin typeface="Times New Roman" panose="02020603050405020304" pitchFamily="18" charset="0"/>
                <a:cs typeface="Times New Roman" panose="02020603050405020304" pitchFamily="18" charset="0"/>
              </a:rPr>
              <a:t> The variables were categorized into immunization-related factors, mortality factors, economic factors, and social factors</a:t>
            </a:r>
            <a:endParaRPr lang="en-IN" sz="18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88783419-8188-4C50-BD8F-237B464B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788" y="1"/>
            <a:ext cx="4651212" cy="6858000"/>
          </a:xfrm>
          <a:prstGeom prst="rect">
            <a:avLst/>
          </a:prstGeom>
          <a:solidFill>
            <a:schemeClr val="accent1"/>
          </a:solidFill>
          <a:ln>
            <a:noFill/>
          </a:ln>
          <a:effectLst>
            <a:outerShdw blurRad="63500" dist="38100" dir="10800000" algn="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570D84C5-A105-4AB9-8C54-A26D13722D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7521575" y="2187579"/>
            <a:ext cx="6857999" cy="2482850"/>
          </a:xfrm>
          <a:prstGeom prst="rect">
            <a:avLst/>
          </a:prstGeom>
        </p:spPr>
      </p:pic>
      <p:sp>
        <p:nvSpPr>
          <p:cNvPr id="2" name="Title 1">
            <a:extLst>
              <a:ext uri="{FF2B5EF4-FFF2-40B4-BE49-F238E27FC236}">
                <a16:creationId xmlns:a16="http://schemas.microsoft.com/office/drawing/2014/main" id="{584824ED-6D17-0C43-EA85-603E7CD4E034}"/>
              </a:ext>
            </a:extLst>
          </p:cNvPr>
          <p:cNvSpPr>
            <a:spLocks noGrp="1"/>
          </p:cNvSpPr>
          <p:nvPr>
            <p:ph type="title"/>
          </p:nvPr>
        </p:nvSpPr>
        <p:spPr>
          <a:xfrm>
            <a:off x="7877898" y="1327169"/>
            <a:ext cx="3646678" cy="4199513"/>
          </a:xfrm>
        </p:spPr>
        <p:txBody>
          <a:bodyPr>
            <a:normAutofit/>
          </a:bodyPr>
          <a:lstStyle/>
          <a:p>
            <a:pPr algn="l"/>
            <a:r>
              <a:rPr lang="en-US" dirty="0">
                <a:solidFill>
                  <a:srgbClr val="FFFFFF"/>
                </a:solidFill>
                <a:latin typeface="Times New Roman" panose="02020603050405020304" pitchFamily="18" charset="0"/>
                <a:cs typeface="Times New Roman" panose="02020603050405020304" pitchFamily="18" charset="0"/>
              </a:rPr>
              <a:t>DATA</a:t>
            </a:r>
            <a:endParaRPr lang="en-IN" dirty="0">
              <a:solidFill>
                <a:srgbClr val="FFFFFF"/>
              </a:solidFill>
            </a:endParaRPr>
          </a:p>
        </p:txBody>
      </p:sp>
      <p:pic>
        <p:nvPicPr>
          <p:cNvPr id="1026" name="Picture 2" descr="WHO Logo PNG vector in SVG, PDF, AI, CDR format">
            <a:extLst>
              <a:ext uri="{FF2B5EF4-FFF2-40B4-BE49-F238E27FC236}">
                <a16:creationId xmlns:a16="http://schemas.microsoft.com/office/drawing/2014/main" id="{4D26030D-3E3F-C2AE-4936-201295BAB1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591" t="12154" r="17898" b="10239"/>
          <a:stretch/>
        </p:blipFill>
        <p:spPr bwMode="auto">
          <a:xfrm>
            <a:off x="7877898" y="3714750"/>
            <a:ext cx="2476313" cy="2271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995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9CFB1-4A36-4A05-8D7A-948E22773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6ED36F-480C-F9D0-8F02-2F764A308876}"/>
              </a:ext>
            </a:extLst>
          </p:cNvPr>
          <p:cNvSpPr>
            <a:spLocks noGrp="1"/>
          </p:cNvSpPr>
          <p:nvPr>
            <p:ph idx="1"/>
          </p:nvPr>
        </p:nvSpPr>
        <p:spPr>
          <a:xfrm>
            <a:off x="965201" y="967276"/>
            <a:ext cx="5947496" cy="4923448"/>
          </a:xfrm>
        </p:spPr>
        <p:txBody>
          <a:bodyPr anchor="ctr">
            <a:normAutofit/>
          </a:bodyPr>
          <a:lstStyle/>
          <a:p>
            <a:r>
              <a:rPr lang="en-US" dirty="0">
                <a:latin typeface="Times New Roman" panose="02020603050405020304" pitchFamily="18" charset="0"/>
                <a:cs typeface="Times New Roman" panose="02020603050405020304" pitchFamily="18" charset="0"/>
              </a:rPr>
              <a:t>Year-the year data was gathered</a:t>
            </a:r>
          </a:p>
          <a:p>
            <a:r>
              <a:rPr lang="en-US" dirty="0">
                <a:latin typeface="Times New Roman" panose="02020603050405020304" pitchFamily="18" charset="0"/>
                <a:cs typeface="Times New Roman" panose="02020603050405020304" pitchFamily="18" charset="0"/>
              </a:rPr>
              <a:t>Alcohol- consumption of alcohol, recorded per capita(in liters)</a:t>
            </a:r>
          </a:p>
          <a:p>
            <a:r>
              <a:rPr lang="en-US" dirty="0">
                <a:latin typeface="Times New Roman" panose="02020603050405020304" pitchFamily="18" charset="0"/>
                <a:cs typeface="Times New Roman" panose="02020603050405020304" pitchFamily="18" charset="0"/>
              </a:rPr>
              <a:t>Total expenditure-</a:t>
            </a:r>
            <a:r>
              <a:rPr lang="en-US" b="0" i="0" dirty="0">
                <a:effectLst/>
                <a:latin typeface="Times New Roman" panose="02020603050405020304" pitchFamily="18" charset="0"/>
                <a:cs typeface="Times New Roman" panose="02020603050405020304" pitchFamily="18" charset="0"/>
              </a:rPr>
              <a:t>government expenditure on health as a percentage of total government expenditure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GDP-Gross Domestic Product per capita(USD)</a:t>
            </a:r>
          </a:p>
          <a:p>
            <a:r>
              <a:rPr lang="en-US" dirty="0">
                <a:latin typeface="Times New Roman" panose="02020603050405020304" pitchFamily="18" charset="0"/>
                <a:cs typeface="Times New Roman" panose="02020603050405020304" pitchFamily="18" charset="0"/>
              </a:rPr>
              <a:t>Income composition of resources-Human Development Index(ranging from 0 to 1)</a:t>
            </a:r>
          </a:p>
          <a:p>
            <a:pPr marL="0" indent="0">
              <a:buNone/>
            </a:pPr>
            <a:endParaRPr lang="en-US" dirty="0"/>
          </a:p>
        </p:txBody>
      </p:sp>
      <p:sp>
        <p:nvSpPr>
          <p:cNvPr id="10" name="Rectangle 9">
            <a:extLst>
              <a:ext uri="{FF2B5EF4-FFF2-40B4-BE49-F238E27FC236}">
                <a16:creationId xmlns:a16="http://schemas.microsoft.com/office/drawing/2014/main" id="{88783419-8188-4C50-BD8F-237B464B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788" y="1"/>
            <a:ext cx="4651212" cy="6858000"/>
          </a:xfrm>
          <a:prstGeom prst="rect">
            <a:avLst/>
          </a:prstGeom>
          <a:solidFill>
            <a:schemeClr val="accent1"/>
          </a:solidFill>
          <a:ln>
            <a:noFill/>
          </a:ln>
          <a:effectLst>
            <a:outerShdw blurRad="63500" dist="38100" dir="10800000" algn="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570D84C5-A105-4AB9-8C54-A26D13722D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7521575" y="2187579"/>
            <a:ext cx="6857999" cy="2482850"/>
          </a:xfrm>
          <a:prstGeom prst="rect">
            <a:avLst/>
          </a:prstGeom>
        </p:spPr>
      </p:pic>
      <p:sp>
        <p:nvSpPr>
          <p:cNvPr id="2" name="Title 1">
            <a:extLst>
              <a:ext uri="{FF2B5EF4-FFF2-40B4-BE49-F238E27FC236}">
                <a16:creationId xmlns:a16="http://schemas.microsoft.com/office/drawing/2014/main" id="{584824ED-6D17-0C43-EA85-603E7CD4E034}"/>
              </a:ext>
            </a:extLst>
          </p:cNvPr>
          <p:cNvSpPr>
            <a:spLocks noGrp="1"/>
          </p:cNvSpPr>
          <p:nvPr>
            <p:ph type="title"/>
          </p:nvPr>
        </p:nvSpPr>
        <p:spPr>
          <a:xfrm>
            <a:off x="7877898" y="1327169"/>
            <a:ext cx="3646678" cy="4199513"/>
          </a:xfrm>
        </p:spPr>
        <p:txBody>
          <a:bodyPr>
            <a:normAutofit/>
          </a:bodyPr>
          <a:lstStyle/>
          <a:p>
            <a:pPr algn="l"/>
            <a:r>
              <a:rPr lang="en-US" dirty="0">
                <a:solidFill>
                  <a:srgbClr val="FFFFFF"/>
                </a:solidFill>
                <a:latin typeface="Times New Roman" panose="02020603050405020304" pitchFamily="18" charset="0"/>
                <a:cs typeface="Times New Roman" panose="02020603050405020304" pitchFamily="18" charset="0"/>
              </a:rPr>
              <a:t>Variables</a:t>
            </a:r>
            <a:br>
              <a:rPr lang="en-US" dirty="0">
                <a:solidFill>
                  <a:srgbClr val="FFFFFF"/>
                </a:solidFill>
                <a:latin typeface="Times New Roman" panose="02020603050405020304" pitchFamily="18" charset="0"/>
                <a:cs typeface="Times New Roman" panose="02020603050405020304" pitchFamily="18" charset="0"/>
              </a:rPr>
            </a:br>
            <a:endParaRPr lang="en-IN"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9478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9CFB1-4A36-4A05-8D7A-948E22773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6ED36F-480C-F9D0-8F02-2F764A308876}"/>
              </a:ext>
            </a:extLst>
          </p:cNvPr>
          <p:cNvSpPr>
            <a:spLocks noGrp="1"/>
          </p:cNvSpPr>
          <p:nvPr>
            <p:ph idx="1"/>
          </p:nvPr>
        </p:nvSpPr>
        <p:spPr>
          <a:xfrm>
            <a:off x="965201" y="967276"/>
            <a:ext cx="5947496" cy="4923448"/>
          </a:xfrm>
        </p:spPr>
        <p:txBody>
          <a:bodyPr anchor="ctr">
            <a:normAutofit/>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Schooling-Number of years of Schooling</a:t>
            </a:r>
          </a:p>
          <a:p>
            <a:r>
              <a:rPr lang="en-US" dirty="0">
                <a:latin typeface="Times New Roman" panose="02020603050405020304" pitchFamily="18" charset="0"/>
                <a:cs typeface="Times New Roman" panose="02020603050405020304" pitchFamily="18" charset="0"/>
              </a:rPr>
              <a:t>Population-Country’s Population</a:t>
            </a:r>
          </a:p>
          <a:p>
            <a:r>
              <a:rPr lang="en-US" dirty="0">
                <a:latin typeface="Times New Roman" panose="02020603050405020304" pitchFamily="18" charset="0"/>
                <a:cs typeface="Times New Roman" panose="02020603050405020304" pitchFamily="18" charset="0"/>
              </a:rPr>
              <a:t>Percentage Expenditure-Expenditure on health as a percentage of GDP</a:t>
            </a:r>
          </a:p>
          <a:p>
            <a:r>
              <a:rPr lang="en-US" dirty="0">
                <a:latin typeface="Times New Roman" panose="02020603050405020304" pitchFamily="18" charset="0"/>
                <a:cs typeface="Times New Roman" panose="02020603050405020304" pitchFamily="18" charset="0"/>
              </a:rPr>
              <a:t>HIV AIDS-</a:t>
            </a:r>
            <a:r>
              <a:rPr lang="en-US" b="0" i="0" dirty="0">
                <a:effectLst/>
                <a:latin typeface="Times New Roman" panose="02020603050405020304" pitchFamily="18" charset="0"/>
                <a:cs typeface="Times New Roman" panose="02020603050405020304" pitchFamily="18" charset="0"/>
              </a:rPr>
              <a:t>Deaths per 1 000 live births HIV/AIDS (0-4 years)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Hepatitis B-</a:t>
            </a:r>
            <a:r>
              <a:rPr lang="en-IN" b="0" i="0" dirty="0">
                <a:effectLst/>
                <a:latin typeface="Times New Roman" panose="02020603050405020304" pitchFamily="18" charset="0"/>
                <a:cs typeface="Times New Roman" panose="02020603050405020304" pitchFamily="18" charset="0"/>
              </a:rPr>
              <a:t>immunization coverage among 1-year-olds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Measles -</a:t>
            </a:r>
            <a:r>
              <a:rPr lang="en-US" b="0" i="0" dirty="0">
                <a:effectLst/>
                <a:latin typeface="Times New Roman" panose="02020603050405020304" pitchFamily="18" charset="0"/>
                <a:cs typeface="Times New Roman" panose="02020603050405020304" pitchFamily="18" charset="0"/>
              </a:rPr>
              <a:t> number of reported cases per 1000 population</a:t>
            </a:r>
            <a:endParaRPr lang="en-US"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88783419-8188-4C50-BD8F-237B464B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788" y="1"/>
            <a:ext cx="4651212" cy="6858000"/>
          </a:xfrm>
          <a:prstGeom prst="rect">
            <a:avLst/>
          </a:prstGeom>
          <a:solidFill>
            <a:schemeClr val="accent1"/>
          </a:solidFill>
          <a:ln>
            <a:noFill/>
          </a:ln>
          <a:effectLst>
            <a:outerShdw blurRad="63500" dist="38100" dir="10800000" algn="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570D84C5-A105-4AB9-8C54-A26D13722D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7521575" y="2187579"/>
            <a:ext cx="6857999" cy="2482850"/>
          </a:xfrm>
          <a:prstGeom prst="rect">
            <a:avLst/>
          </a:prstGeom>
        </p:spPr>
      </p:pic>
      <p:sp>
        <p:nvSpPr>
          <p:cNvPr id="2" name="Title 1">
            <a:extLst>
              <a:ext uri="{FF2B5EF4-FFF2-40B4-BE49-F238E27FC236}">
                <a16:creationId xmlns:a16="http://schemas.microsoft.com/office/drawing/2014/main" id="{584824ED-6D17-0C43-EA85-603E7CD4E034}"/>
              </a:ext>
            </a:extLst>
          </p:cNvPr>
          <p:cNvSpPr>
            <a:spLocks noGrp="1"/>
          </p:cNvSpPr>
          <p:nvPr>
            <p:ph type="title"/>
          </p:nvPr>
        </p:nvSpPr>
        <p:spPr>
          <a:xfrm>
            <a:off x="7877898" y="1327169"/>
            <a:ext cx="3646678" cy="4199513"/>
          </a:xfrm>
        </p:spPr>
        <p:txBody>
          <a:bodyPr>
            <a:normAutofit/>
          </a:bodyPr>
          <a:lstStyle/>
          <a:p>
            <a:pPr algn="l"/>
            <a:r>
              <a:rPr lang="en-US" dirty="0">
                <a:solidFill>
                  <a:srgbClr val="FFFFFF"/>
                </a:solidFill>
                <a:latin typeface="Times New Roman" panose="02020603050405020304" pitchFamily="18" charset="0"/>
                <a:cs typeface="Times New Roman" panose="02020603050405020304" pitchFamily="18" charset="0"/>
              </a:rPr>
              <a:t>Variables</a:t>
            </a:r>
            <a:br>
              <a:rPr lang="en-US" dirty="0">
                <a:solidFill>
                  <a:srgbClr val="FFFFFF"/>
                </a:solidFill>
                <a:latin typeface="Times New Roman" panose="02020603050405020304" pitchFamily="18" charset="0"/>
                <a:cs typeface="Times New Roman" panose="02020603050405020304" pitchFamily="18" charset="0"/>
              </a:rPr>
            </a:br>
            <a:endParaRPr lang="en-IN"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092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9CFB1-4A36-4A05-8D7A-948E22773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83419-8188-4C50-BD8F-237B464B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788" y="1"/>
            <a:ext cx="4651212" cy="6858000"/>
          </a:xfrm>
          <a:prstGeom prst="rect">
            <a:avLst/>
          </a:prstGeom>
          <a:solidFill>
            <a:schemeClr val="accent1"/>
          </a:solidFill>
          <a:ln>
            <a:noFill/>
          </a:ln>
          <a:effectLst>
            <a:outerShdw blurRad="63500" dist="38100" dir="10800000" algn="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570D84C5-A105-4AB9-8C54-A26D13722D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7521575" y="2187579"/>
            <a:ext cx="6857999" cy="2482850"/>
          </a:xfrm>
          <a:prstGeom prst="rect">
            <a:avLst/>
          </a:prstGeom>
        </p:spPr>
      </p:pic>
      <p:sp>
        <p:nvSpPr>
          <p:cNvPr id="2" name="Title 1">
            <a:extLst>
              <a:ext uri="{FF2B5EF4-FFF2-40B4-BE49-F238E27FC236}">
                <a16:creationId xmlns:a16="http://schemas.microsoft.com/office/drawing/2014/main" id="{584824ED-6D17-0C43-EA85-603E7CD4E034}"/>
              </a:ext>
            </a:extLst>
          </p:cNvPr>
          <p:cNvSpPr>
            <a:spLocks noGrp="1"/>
          </p:cNvSpPr>
          <p:nvPr>
            <p:ph type="title"/>
          </p:nvPr>
        </p:nvSpPr>
        <p:spPr>
          <a:xfrm>
            <a:off x="7877898" y="1327169"/>
            <a:ext cx="3646678" cy="4199513"/>
          </a:xfrm>
        </p:spPr>
        <p:txBody>
          <a:bodyPr>
            <a:normAutofit/>
          </a:bodyPr>
          <a:lstStyle/>
          <a:p>
            <a:pPr algn="l"/>
            <a:br>
              <a:rPr lang="en-US" dirty="0">
                <a:solidFill>
                  <a:srgbClr val="FFFFFF"/>
                </a:solidFill>
              </a:rPr>
            </a:br>
            <a:endParaRPr lang="en-IN" dirty="0">
              <a:solidFill>
                <a:srgbClr val="FFFFFF"/>
              </a:solidFill>
            </a:endParaRPr>
          </a:p>
        </p:txBody>
      </p:sp>
      <p:sp>
        <p:nvSpPr>
          <p:cNvPr id="7" name="TextBox 6">
            <a:extLst>
              <a:ext uri="{FF2B5EF4-FFF2-40B4-BE49-F238E27FC236}">
                <a16:creationId xmlns:a16="http://schemas.microsoft.com/office/drawing/2014/main" id="{C90F04A9-B44F-170F-1C1B-CEDE251C5A4A}"/>
              </a:ext>
            </a:extLst>
          </p:cNvPr>
          <p:cNvSpPr txBox="1"/>
          <p:nvPr/>
        </p:nvSpPr>
        <p:spPr>
          <a:xfrm>
            <a:off x="7722437" y="1803905"/>
            <a:ext cx="4287914" cy="1569660"/>
          </a:xfrm>
          <a:prstGeom prst="rect">
            <a:avLst/>
          </a:prstGeom>
          <a:noFill/>
        </p:spPr>
        <p:txBody>
          <a:bodyPr wrap="square">
            <a:spAutoFit/>
          </a:bodyPr>
          <a:lstStyle/>
          <a:p>
            <a:r>
              <a:rPr lang="en-US" sz="3200" dirty="0"/>
              <a:t>RELATIONSHIP B/W LIFE EXPECTANCY AND SCHOOLING</a:t>
            </a:r>
            <a:endParaRPr lang="en-IN" sz="3200" dirty="0"/>
          </a:p>
        </p:txBody>
      </p:sp>
      <p:pic>
        <p:nvPicPr>
          <p:cNvPr id="6" name="Content Placeholder 4">
            <a:extLst>
              <a:ext uri="{FF2B5EF4-FFF2-40B4-BE49-F238E27FC236}">
                <a16:creationId xmlns:a16="http://schemas.microsoft.com/office/drawing/2014/main" id="{FFFE6351-4A19-0D62-E283-8864793D864A}"/>
              </a:ext>
            </a:extLst>
          </p:cNvPr>
          <p:cNvPicPr>
            <a:picLocks noChangeAspect="1"/>
          </p:cNvPicPr>
          <p:nvPr/>
        </p:nvPicPr>
        <p:blipFill rotWithShape="1">
          <a:blip r:embed="rId3"/>
          <a:srcRect l="2775" t="24130" r="50574" b="25048"/>
          <a:stretch/>
        </p:blipFill>
        <p:spPr>
          <a:xfrm>
            <a:off x="877317" y="1510978"/>
            <a:ext cx="5411222" cy="3469024"/>
          </a:xfrm>
          <a:prstGeom prst="rect">
            <a:avLst/>
          </a:prstGeom>
        </p:spPr>
      </p:pic>
    </p:spTree>
    <p:extLst>
      <p:ext uri="{BB962C8B-B14F-4D97-AF65-F5344CB8AC3E}">
        <p14:creationId xmlns:p14="http://schemas.microsoft.com/office/powerpoint/2010/main" val="3880400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82161" y="207532"/>
            <a:ext cx="7434070" cy="1493635"/>
          </a:xfrm>
        </p:spPr>
        <p:txBody>
          <a:bodyPr>
            <a:normAutofit/>
          </a:bodyPr>
          <a:lstStyle/>
          <a:p>
            <a:r>
              <a:rPr lang="en-US" dirty="0">
                <a:latin typeface="Times New Roman" panose="02020603050405020304" pitchFamily="18" charset="0"/>
                <a:cs typeface="Times New Roman" panose="02020603050405020304" pitchFamily="18" charset="0"/>
              </a:rPr>
              <a:t>BUILDING THE MODEL</a:t>
            </a:r>
          </a:p>
        </p:txBody>
      </p:sp>
      <p:pic>
        <p:nvPicPr>
          <p:cNvPr id="5" name="Content Placeholder 4">
            <a:extLst>
              <a:ext uri="{FF2B5EF4-FFF2-40B4-BE49-F238E27FC236}">
                <a16:creationId xmlns:a16="http://schemas.microsoft.com/office/drawing/2014/main" id="{53F5EFD4-76F8-EB3A-AD94-A7887625A368}"/>
              </a:ext>
            </a:extLst>
          </p:cNvPr>
          <p:cNvPicPr>
            <a:picLocks noGrp="1" noChangeAspect="1"/>
          </p:cNvPicPr>
          <p:nvPr>
            <p:ph idx="1"/>
          </p:nvPr>
        </p:nvPicPr>
        <p:blipFill rotWithShape="1">
          <a:blip r:embed="rId3"/>
          <a:srcRect l="30461" t="14813" r="12421" b="26520"/>
          <a:stretch/>
        </p:blipFill>
        <p:spPr>
          <a:xfrm>
            <a:off x="5639215" y="1292955"/>
            <a:ext cx="5877016" cy="3558964"/>
          </a:xfrm>
        </p:spPr>
      </p:pic>
      <p:sp>
        <p:nvSpPr>
          <p:cNvPr id="7" name="TextBox 6">
            <a:extLst>
              <a:ext uri="{FF2B5EF4-FFF2-40B4-BE49-F238E27FC236}">
                <a16:creationId xmlns:a16="http://schemas.microsoft.com/office/drawing/2014/main" id="{83535533-AA39-D808-5784-CB09D29C1734}"/>
              </a:ext>
            </a:extLst>
          </p:cNvPr>
          <p:cNvSpPr txBox="1"/>
          <p:nvPr/>
        </p:nvSpPr>
        <p:spPr>
          <a:xfrm>
            <a:off x="6187737" y="6155915"/>
            <a:ext cx="6107836" cy="307777"/>
          </a:xfrm>
          <a:prstGeom prst="rect">
            <a:avLst/>
          </a:prstGeom>
          <a:noFill/>
        </p:spPr>
        <p:txBody>
          <a:bodyPr wrap="square">
            <a:spAutoFit/>
          </a:bodyPr>
          <a:lstStyle/>
          <a:p>
            <a:pPr marL="0" indent="0">
              <a:buNone/>
            </a:pPr>
            <a:r>
              <a:rPr lang="en-US" sz="1400" dirty="0">
                <a:latin typeface="Times New Roman" panose="02020603050405020304" pitchFamily="18" charset="0"/>
                <a:cs typeface="Times New Roman" panose="02020603050405020304" pitchFamily="18" charset="0"/>
              </a:rPr>
              <a:t>The p-values of GDP , Population and measles &gt;0.05</a:t>
            </a:r>
          </a:p>
        </p:txBody>
      </p:sp>
      <p:pic>
        <p:nvPicPr>
          <p:cNvPr id="3" name="Content Placeholder 4">
            <a:extLst>
              <a:ext uri="{FF2B5EF4-FFF2-40B4-BE49-F238E27FC236}">
                <a16:creationId xmlns:a16="http://schemas.microsoft.com/office/drawing/2014/main" id="{F24E8496-D214-5A78-F7AB-85B444AE855C}"/>
              </a:ext>
            </a:extLst>
          </p:cNvPr>
          <p:cNvPicPr>
            <a:picLocks noChangeAspect="1"/>
          </p:cNvPicPr>
          <p:nvPr/>
        </p:nvPicPr>
        <p:blipFill rotWithShape="1">
          <a:blip r:embed="rId3"/>
          <a:srcRect l="30461" t="75750" r="12421" b="4735"/>
          <a:stretch/>
        </p:blipFill>
        <p:spPr>
          <a:xfrm>
            <a:off x="5639215" y="4851919"/>
            <a:ext cx="5877016" cy="1183865"/>
          </a:xfrm>
          <a:prstGeom prst="rect">
            <a:avLst/>
          </a:prstGeom>
        </p:spPr>
      </p:pic>
    </p:spTree>
    <p:extLst>
      <p:ext uri="{BB962C8B-B14F-4D97-AF65-F5344CB8AC3E}">
        <p14:creationId xmlns:p14="http://schemas.microsoft.com/office/powerpoint/2010/main" val="3068434313"/>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82161" y="207532"/>
            <a:ext cx="7434070" cy="1493635"/>
          </a:xfrm>
        </p:spPr>
        <p:txBody>
          <a:bodyPr>
            <a:normAutofit/>
          </a:bodyPr>
          <a:lstStyle/>
          <a:p>
            <a:pPr algn="l"/>
            <a:r>
              <a:rPr lang="en-US" sz="2400" dirty="0">
                <a:latin typeface="Times New Roman" panose="02020603050405020304" pitchFamily="18" charset="0"/>
                <a:cs typeface="Times New Roman" panose="02020603050405020304" pitchFamily="18" charset="0"/>
              </a:rPr>
              <a:t>Equation of  THE Full model-</a:t>
            </a:r>
          </a:p>
        </p:txBody>
      </p:sp>
      <p:sp>
        <p:nvSpPr>
          <p:cNvPr id="4" name="Content Placeholder 3">
            <a:extLst>
              <a:ext uri="{FF2B5EF4-FFF2-40B4-BE49-F238E27FC236}">
                <a16:creationId xmlns:a16="http://schemas.microsoft.com/office/drawing/2014/main" id="{5910DCF4-18DB-A9B5-F271-50C67932E5B8}"/>
              </a:ext>
            </a:extLst>
          </p:cNvPr>
          <p:cNvSpPr>
            <a:spLocks noGrp="1"/>
          </p:cNvSpPr>
          <p:nvPr>
            <p:ph idx="1"/>
          </p:nvPr>
        </p:nvSpPr>
        <p:spPr>
          <a:xfrm>
            <a:off x="4172505" y="2151947"/>
            <a:ext cx="7333695" cy="4024125"/>
          </a:xfrm>
        </p:spPr>
        <p:txBody>
          <a:bodyPr/>
          <a:lstStyle/>
          <a:p>
            <a:pPr marL="0" indent="0">
              <a:buNone/>
            </a:pPr>
            <a:r>
              <a:rPr lang="en-US" sz="2400" dirty="0">
                <a:latin typeface="Times New Roman" panose="02020603050405020304" pitchFamily="18" charset="0"/>
                <a:cs typeface="Times New Roman" panose="02020603050405020304" pitchFamily="18" charset="0"/>
              </a:rPr>
              <a:t>CONFIDENCE INTERVALS OF THE PREDICTOR VARIABLES-</a:t>
            </a:r>
          </a:p>
          <a:p>
            <a:pPr marL="0" indent="0">
              <a:buNone/>
            </a:pPr>
            <a:endParaRPr lang="en-US" dirty="0">
              <a:latin typeface="+mj-lt"/>
              <a:cs typeface="Times New Roman" panose="02020603050405020304" pitchFamily="18" charset="0"/>
            </a:endParaRPr>
          </a:p>
          <a:p>
            <a:pPr marL="0" indent="0">
              <a:buNone/>
            </a:pPr>
            <a:endParaRPr lang="en-IN" dirty="0">
              <a:latin typeface="+mj-lt"/>
              <a:cs typeface="Times New Roman" panose="02020603050405020304" pitchFamily="18" charset="0"/>
            </a:endParaRPr>
          </a:p>
        </p:txBody>
      </p:sp>
      <p:pic>
        <p:nvPicPr>
          <p:cNvPr id="7" name="Picture 6">
            <a:extLst>
              <a:ext uri="{FF2B5EF4-FFF2-40B4-BE49-F238E27FC236}">
                <a16:creationId xmlns:a16="http://schemas.microsoft.com/office/drawing/2014/main" id="{AF27FC83-E2D8-FB5F-85E1-E6B084A4B9D5}"/>
              </a:ext>
            </a:extLst>
          </p:cNvPr>
          <p:cNvPicPr>
            <a:picLocks noChangeAspect="1"/>
          </p:cNvPicPr>
          <p:nvPr/>
        </p:nvPicPr>
        <p:blipFill rotWithShape="1">
          <a:blip r:embed="rId3"/>
          <a:srcRect l="13095" t="29903" r="38426" b="55210"/>
          <a:stretch/>
        </p:blipFill>
        <p:spPr>
          <a:xfrm>
            <a:off x="5156773" y="1131015"/>
            <a:ext cx="6571368" cy="1020932"/>
          </a:xfrm>
          <a:prstGeom prst="rect">
            <a:avLst/>
          </a:prstGeom>
        </p:spPr>
      </p:pic>
      <p:pic>
        <p:nvPicPr>
          <p:cNvPr id="11" name="Picture 10">
            <a:extLst>
              <a:ext uri="{FF2B5EF4-FFF2-40B4-BE49-F238E27FC236}">
                <a16:creationId xmlns:a16="http://schemas.microsoft.com/office/drawing/2014/main" id="{D9D7C605-C059-6F44-F2E6-50A066EDD53D}"/>
              </a:ext>
            </a:extLst>
          </p:cNvPr>
          <p:cNvPicPr>
            <a:picLocks noChangeAspect="1"/>
          </p:cNvPicPr>
          <p:nvPr/>
        </p:nvPicPr>
        <p:blipFill rotWithShape="1">
          <a:blip r:embed="rId4"/>
          <a:srcRect l="28203" t="15871" r="9545" b="50150"/>
          <a:stretch/>
        </p:blipFill>
        <p:spPr>
          <a:xfrm>
            <a:off x="4693534" y="2832182"/>
            <a:ext cx="6445689" cy="2330368"/>
          </a:xfrm>
          <a:prstGeom prst="rect">
            <a:avLst/>
          </a:prstGeom>
        </p:spPr>
      </p:pic>
      <p:pic>
        <p:nvPicPr>
          <p:cNvPr id="3" name="Picture 2">
            <a:extLst>
              <a:ext uri="{FF2B5EF4-FFF2-40B4-BE49-F238E27FC236}">
                <a16:creationId xmlns:a16="http://schemas.microsoft.com/office/drawing/2014/main" id="{B591BEDD-50BB-8C4B-3B94-4057D6D94F5E}"/>
              </a:ext>
            </a:extLst>
          </p:cNvPr>
          <p:cNvPicPr>
            <a:picLocks noChangeAspect="1"/>
          </p:cNvPicPr>
          <p:nvPr/>
        </p:nvPicPr>
        <p:blipFill rotWithShape="1">
          <a:blip r:embed="rId4"/>
          <a:srcRect l="28203" t="52628" r="9545" b="37994"/>
          <a:stretch/>
        </p:blipFill>
        <p:spPr>
          <a:xfrm>
            <a:off x="4693534" y="5199651"/>
            <a:ext cx="6445689" cy="643134"/>
          </a:xfrm>
          <a:prstGeom prst="rect">
            <a:avLst/>
          </a:prstGeom>
        </p:spPr>
      </p:pic>
    </p:spTree>
    <p:extLst>
      <p:ext uri="{BB962C8B-B14F-4D97-AF65-F5344CB8AC3E}">
        <p14:creationId xmlns:p14="http://schemas.microsoft.com/office/powerpoint/2010/main" val="131268889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3870664" y="207532"/>
            <a:ext cx="7645567" cy="1493635"/>
          </a:xfrm>
        </p:spPr>
        <p:txBody>
          <a:bodyPr>
            <a:normAutofit/>
          </a:bodyPr>
          <a:lstStyle/>
          <a:p>
            <a:pPr algn="l"/>
            <a:r>
              <a:rPr lang="en-US" sz="2400" dirty="0">
                <a:latin typeface="Times New Roman" panose="02020603050405020304" pitchFamily="18" charset="0"/>
                <a:cs typeface="Times New Roman" panose="02020603050405020304" pitchFamily="18" charset="0"/>
              </a:rPr>
              <a:t>PERFORMING THE Partial F-TEST </a:t>
            </a:r>
          </a:p>
        </p:txBody>
      </p:sp>
      <p:sp>
        <p:nvSpPr>
          <p:cNvPr id="4" name="Content Placeholder 3">
            <a:extLst>
              <a:ext uri="{FF2B5EF4-FFF2-40B4-BE49-F238E27FC236}">
                <a16:creationId xmlns:a16="http://schemas.microsoft.com/office/drawing/2014/main" id="{5910DCF4-18DB-A9B5-F271-50C67932E5B8}"/>
              </a:ext>
            </a:extLst>
          </p:cNvPr>
          <p:cNvSpPr>
            <a:spLocks noGrp="1"/>
          </p:cNvSpPr>
          <p:nvPr>
            <p:ph idx="1"/>
          </p:nvPr>
        </p:nvSpPr>
        <p:spPr>
          <a:xfrm>
            <a:off x="4172505" y="2151947"/>
            <a:ext cx="7333695" cy="4024125"/>
          </a:xfrm>
        </p:spPr>
        <p:txBody>
          <a:bodyPr/>
          <a:lstStyle/>
          <a:p>
            <a:pPr marL="0" indent="0">
              <a:buNone/>
            </a:pPr>
            <a:endParaRPr lang="en-US" sz="2400" dirty="0">
              <a:latin typeface="+mj-lt"/>
              <a:cs typeface="Times New Roman" panose="02020603050405020304" pitchFamily="18" charset="0"/>
            </a:endParaRPr>
          </a:p>
          <a:p>
            <a:pPr marL="0" indent="0">
              <a:buNone/>
            </a:pPr>
            <a:endParaRPr lang="en-US" dirty="0">
              <a:latin typeface="+mj-lt"/>
              <a:cs typeface="Times New Roman" panose="02020603050405020304" pitchFamily="18" charset="0"/>
            </a:endParaRPr>
          </a:p>
          <a:p>
            <a:pPr marL="0" indent="0">
              <a:buNone/>
            </a:pPr>
            <a:endParaRPr lang="en-IN" dirty="0">
              <a:latin typeface="+mj-lt"/>
              <a:cs typeface="Times New Roman" panose="02020603050405020304" pitchFamily="18" charset="0"/>
            </a:endParaRPr>
          </a:p>
        </p:txBody>
      </p:sp>
      <p:pic>
        <p:nvPicPr>
          <p:cNvPr id="9" name="Picture 8">
            <a:extLst>
              <a:ext uri="{FF2B5EF4-FFF2-40B4-BE49-F238E27FC236}">
                <a16:creationId xmlns:a16="http://schemas.microsoft.com/office/drawing/2014/main" id="{28157CB2-A5C9-E086-F035-BD3A218A2C0B}"/>
              </a:ext>
            </a:extLst>
          </p:cNvPr>
          <p:cNvPicPr>
            <a:picLocks noChangeAspect="1"/>
          </p:cNvPicPr>
          <p:nvPr/>
        </p:nvPicPr>
        <p:blipFill rotWithShape="1">
          <a:blip r:embed="rId3"/>
          <a:srcRect l="32257" t="23042" r="7591" b="40306"/>
          <a:stretch/>
        </p:blipFill>
        <p:spPr>
          <a:xfrm>
            <a:off x="3963538" y="1470019"/>
            <a:ext cx="8229305" cy="4419427"/>
          </a:xfrm>
          <a:prstGeom prst="rect">
            <a:avLst/>
          </a:prstGeom>
        </p:spPr>
      </p:pic>
    </p:spTree>
    <p:extLst>
      <p:ext uri="{BB962C8B-B14F-4D97-AF65-F5344CB8AC3E}">
        <p14:creationId xmlns:p14="http://schemas.microsoft.com/office/powerpoint/2010/main" val="197273308"/>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10EE66-8707-456F-8F2E-091D581CB03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0BEB954-4024-4CCF-A9D6-4C00FDC028D9}">
  <ds:schemaRefs>
    <ds:schemaRef ds:uri="http://schemas.microsoft.com/sharepoint/v3/contenttype/forms"/>
  </ds:schemaRefs>
</ds:datastoreItem>
</file>

<file path=customXml/itemProps3.xml><?xml version="1.0" encoding="utf-8"?>
<ds:datastoreItem xmlns:ds="http://schemas.openxmlformats.org/officeDocument/2006/customXml" ds:itemID="{AB96CC85-5758-41C0-8EFD-737AFB6912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TM04033937[[fn=Vapor Trail]]</Template>
  <TotalTime>415</TotalTime>
  <Words>632</Words>
  <Application>Microsoft Office PowerPoint</Application>
  <PresentationFormat>Widescreen</PresentationFormat>
  <Paragraphs>126</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Century Gothic</vt:lpstr>
      <vt:lpstr>Times New Roman</vt:lpstr>
      <vt:lpstr>Vapor Trail</vt:lpstr>
      <vt:lpstr>Statistical Analysis on factors influencing Life Expectancy</vt:lpstr>
      <vt:lpstr>Problem Statement</vt:lpstr>
      <vt:lpstr>DATA</vt:lpstr>
      <vt:lpstr>Variables </vt:lpstr>
      <vt:lpstr>Variables </vt:lpstr>
      <vt:lpstr> </vt:lpstr>
      <vt:lpstr>BUILDING THE MODEL</vt:lpstr>
      <vt:lpstr>Equation of  THE Full model-</vt:lpstr>
      <vt:lpstr>PERFORMING THE Partial F-TEST </vt:lpstr>
      <vt:lpstr> </vt:lpstr>
      <vt:lpstr> </vt:lpstr>
      <vt:lpstr>BUILDING THE MODEL(AFTER TRANSFORMATION)</vt:lpstr>
      <vt:lpstr> </vt:lpstr>
      <vt:lpstr> </vt:lpstr>
      <vt:lpstr> </vt:lpstr>
      <vt:lpstr>CHECKING FOR COLINEARLITY</vt:lpstr>
      <vt:lpstr>MODEL BY AIC USING step()</vt:lpstr>
      <vt:lpstr>SPLITTING THE DATASET </vt:lpstr>
      <vt:lpstr> </vt:lpstr>
      <vt:lpstr> </vt:lpstr>
      <vt:lpstr>PREDICTING THE LIFE EXPECTANCY USING BOTH THE MODELS </vt:lpstr>
      <vt:lpstr> </vt:lpstr>
      <vt:lpstr>FINDING RMSE VALUE</vt:lpstr>
      <vt:lpstr>SUMMARY OF BOTH THE MODELS</vt:lpstr>
      <vt:lpstr>CONCLUSION </vt:lpstr>
      <vt:lpstr>Equation of the best fit model</vt:lpstr>
      <vt:lpstr>LIMITATIONS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Analysis on factors influencing Life Expectancy</dc:title>
  <dc:creator>SATYA SREE ANNAMNEEDI</dc:creator>
  <cp:lastModifiedBy>satya sree A</cp:lastModifiedBy>
  <cp:revision>61</cp:revision>
  <dcterms:created xsi:type="dcterms:W3CDTF">2023-04-22T07:53:43Z</dcterms:created>
  <dcterms:modified xsi:type="dcterms:W3CDTF">2023-04-28T01:23:04Z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